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6"/>
  </p:notesMasterIdLst>
  <p:handoutMasterIdLst>
    <p:handoutMasterId r:id="rId57"/>
  </p:handoutMasterIdLst>
  <p:sldIdLst>
    <p:sldId id="257" r:id="rId2"/>
    <p:sldId id="260" r:id="rId3"/>
    <p:sldId id="312" r:id="rId4"/>
    <p:sldId id="314" r:id="rId5"/>
    <p:sldId id="313" r:id="rId6"/>
    <p:sldId id="315" r:id="rId7"/>
    <p:sldId id="311" r:id="rId8"/>
    <p:sldId id="305" r:id="rId9"/>
    <p:sldId id="306" r:id="rId10"/>
    <p:sldId id="296" r:id="rId11"/>
    <p:sldId id="294" r:id="rId12"/>
    <p:sldId id="300" r:id="rId13"/>
    <p:sldId id="293" r:id="rId14"/>
    <p:sldId id="297" r:id="rId15"/>
    <p:sldId id="298" r:id="rId16"/>
    <p:sldId id="299" r:id="rId17"/>
    <p:sldId id="285" r:id="rId18"/>
    <p:sldId id="295" r:id="rId19"/>
    <p:sldId id="267" r:id="rId20"/>
    <p:sldId id="301" r:id="rId21"/>
    <p:sldId id="268" r:id="rId22"/>
    <p:sldId id="262" r:id="rId23"/>
    <p:sldId id="261" r:id="rId24"/>
    <p:sldId id="259" r:id="rId25"/>
    <p:sldId id="264" r:id="rId26"/>
    <p:sldId id="266" r:id="rId27"/>
    <p:sldId id="269" r:id="rId28"/>
    <p:sldId id="270" r:id="rId29"/>
    <p:sldId id="271" r:id="rId30"/>
    <p:sldId id="272" r:id="rId31"/>
    <p:sldId id="273" r:id="rId32"/>
    <p:sldId id="274" r:id="rId33"/>
    <p:sldId id="275" r:id="rId34"/>
    <p:sldId id="276" r:id="rId35"/>
    <p:sldId id="277" r:id="rId36"/>
    <p:sldId id="278" r:id="rId37"/>
    <p:sldId id="280" r:id="rId38"/>
    <p:sldId id="281" r:id="rId39"/>
    <p:sldId id="282" r:id="rId40"/>
    <p:sldId id="283" r:id="rId41"/>
    <p:sldId id="284" r:id="rId42"/>
    <p:sldId id="279" r:id="rId43"/>
    <p:sldId id="287" r:id="rId44"/>
    <p:sldId id="288" r:id="rId45"/>
    <p:sldId id="289" r:id="rId46"/>
    <p:sldId id="290" r:id="rId47"/>
    <p:sldId id="291" r:id="rId48"/>
    <p:sldId id="307" r:id="rId49"/>
    <p:sldId id="309" r:id="rId50"/>
    <p:sldId id="308" r:id="rId51"/>
    <p:sldId id="292" r:id="rId52"/>
    <p:sldId id="316" r:id="rId53"/>
    <p:sldId id="303" r:id="rId54"/>
    <p:sldId id="310" r:id="rId55"/>
  </p:sldIdLst>
  <p:sldSz cx="10058400" cy="7772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88" autoAdjust="0"/>
    <p:restoredTop sz="94674"/>
  </p:normalViewPr>
  <p:slideViewPr>
    <p:cSldViewPr snapToGrid="0" snapToObjects="1">
      <p:cViewPr varScale="1">
        <p:scale>
          <a:sx n="72" d="100"/>
          <a:sy n="72" d="100"/>
        </p:scale>
        <p:origin x="902" y="58"/>
      </p:cViewPr>
      <p:guideLst/>
    </p:cSldViewPr>
  </p:slideViewPr>
  <p:notesTextViewPr>
    <p:cViewPr>
      <p:scale>
        <a:sx n="1" d="1"/>
        <a:sy n="1" d="1"/>
      </p:scale>
      <p:origin x="0" y="0"/>
    </p:cViewPr>
  </p:notesTextViewPr>
  <p:notesViewPr>
    <p:cSldViewPr snapToGrid="0" snapToObjects="1">
      <p:cViewPr varScale="1">
        <p:scale>
          <a:sx n="132" d="100"/>
          <a:sy n="132" d="100"/>
        </p:scale>
        <p:origin x="26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1514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3" tIns="48317" rIns="96633" bIns="48317"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33" tIns="48317" rIns="96633" bIns="48317" rtlCol="0"/>
          <a:lstStyle>
            <a:lvl1pPr algn="r">
              <a:defRPr sz="1300"/>
            </a:lvl1pPr>
          </a:lstStyle>
          <a:p>
            <a:fld id="{DD94CE44-A44B-4D4A-89FB-A3B03FFF3790}" type="datetimeFigureOut">
              <a:rPr lang="en-US" smtClean="0"/>
              <a:t>2/4/2021</a:t>
            </a:fld>
            <a:endParaRPr lang="en-US"/>
          </a:p>
        </p:txBody>
      </p:sp>
      <p:sp>
        <p:nvSpPr>
          <p:cNvPr id="4" name="Slide Image Placeholder 3"/>
          <p:cNvSpPr>
            <a:spLocks noGrp="1" noRot="1" noChangeAspect="1"/>
          </p:cNvSpPr>
          <p:nvPr>
            <p:ph type="sldImg" idx="2"/>
          </p:nvPr>
        </p:nvSpPr>
        <p:spPr>
          <a:xfrm>
            <a:off x="1560513" y="1200150"/>
            <a:ext cx="4194175" cy="3240088"/>
          </a:xfrm>
          <a:prstGeom prst="rect">
            <a:avLst/>
          </a:prstGeom>
          <a:noFill/>
          <a:ln w="12700">
            <a:solidFill>
              <a:prstClr val="black"/>
            </a:solidFill>
          </a:ln>
        </p:spPr>
        <p:txBody>
          <a:bodyPr vert="horz" lIns="96633" tIns="48317" rIns="96633" bIns="48317" rtlCol="0" anchor="ctr"/>
          <a:lstStyle/>
          <a:p>
            <a:endParaRPr lang="en-US"/>
          </a:p>
        </p:txBody>
      </p:sp>
      <p:sp>
        <p:nvSpPr>
          <p:cNvPr id="5" name="Notes Placeholder 4"/>
          <p:cNvSpPr>
            <a:spLocks noGrp="1"/>
          </p:cNvSpPr>
          <p:nvPr>
            <p:ph type="body" sz="quarter" idx="3"/>
          </p:nvPr>
        </p:nvSpPr>
        <p:spPr>
          <a:xfrm>
            <a:off x="731520" y="4620579"/>
            <a:ext cx="5852160" cy="3780474"/>
          </a:xfrm>
          <a:prstGeom prst="rect">
            <a:avLst/>
          </a:prstGeom>
        </p:spPr>
        <p:txBody>
          <a:bodyPr vert="horz" lIns="96633" tIns="48317" rIns="96633"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1726"/>
          </a:xfrm>
          <a:prstGeom prst="rect">
            <a:avLst/>
          </a:prstGeom>
        </p:spPr>
        <p:txBody>
          <a:bodyPr vert="horz" lIns="96633" tIns="48317" rIns="96633"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7"/>
            <a:ext cx="3169920" cy="481726"/>
          </a:xfrm>
          <a:prstGeom prst="rect">
            <a:avLst/>
          </a:prstGeom>
        </p:spPr>
        <p:txBody>
          <a:bodyPr vert="horz" lIns="96633" tIns="48317" rIns="96633" bIns="48317" rtlCol="0" anchor="b"/>
          <a:lstStyle>
            <a:lvl1pPr algn="r">
              <a:defRPr sz="1300"/>
            </a:lvl1pPr>
          </a:lstStyle>
          <a:p>
            <a:fld id="{4F164721-ECB7-BD4F-9DAB-D78ED0F882FC}" type="slidenum">
              <a:rPr lang="en-US" smtClean="0"/>
              <a:t>‹#›</a:t>
            </a:fld>
            <a:endParaRPr lang="en-US"/>
          </a:p>
        </p:txBody>
      </p:sp>
    </p:spTree>
    <p:extLst>
      <p:ext uri="{BB962C8B-B14F-4D97-AF65-F5344CB8AC3E}">
        <p14:creationId xmlns:p14="http://schemas.microsoft.com/office/powerpoint/2010/main" val="141492643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2</a:t>
            </a:fld>
            <a:endParaRPr lang="en-US"/>
          </a:p>
        </p:txBody>
      </p:sp>
    </p:spTree>
    <p:extLst>
      <p:ext uri="{BB962C8B-B14F-4D97-AF65-F5344CB8AC3E}">
        <p14:creationId xmlns:p14="http://schemas.microsoft.com/office/powerpoint/2010/main" val="208240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293846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223665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291302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653649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860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314761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876114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2541809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06705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3</a:t>
            </a:fld>
            <a:endParaRPr lang="en-US"/>
          </a:p>
        </p:txBody>
      </p:sp>
    </p:spTree>
    <p:extLst>
      <p:ext uri="{BB962C8B-B14F-4D97-AF65-F5344CB8AC3E}">
        <p14:creationId xmlns:p14="http://schemas.microsoft.com/office/powerpoint/2010/main" val="375586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702612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49917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624976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3176506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613266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20417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3527691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2911477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816932cc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816932cc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41838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4</a:t>
            </a:fld>
            <a:endParaRPr lang="en-US"/>
          </a:p>
        </p:txBody>
      </p:sp>
    </p:spTree>
    <p:extLst>
      <p:ext uri="{BB962C8B-B14F-4D97-AF65-F5344CB8AC3E}">
        <p14:creationId xmlns:p14="http://schemas.microsoft.com/office/powerpoint/2010/main" val="1106113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4005468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932011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2858205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751940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716345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3998627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435671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2572692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b5f43c4df_0_0:notes"/>
          <p:cNvSpPr>
            <a:spLocks noGrp="1" noRot="1" noChangeAspect="1"/>
          </p:cNvSpPr>
          <p:nvPr>
            <p:ph type="sldImg" idx="2"/>
          </p:nvPr>
        </p:nvSpPr>
        <p:spPr>
          <a:xfrm>
            <a:off x="-363538" y="960438"/>
            <a:ext cx="6213476" cy="48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b5f43c4df_0_0:notes"/>
          <p:cNvSpPr txBox="1">
            <a:spLocks noGrp="1"/>
          </p:cNvSpPr>
          <p:nvPr>
            <p:ph type="body" idx="1"/>
          </p:nvPr>
        </p:nvSpPr>
        <p:spPr>
          <a:xfrm>
            <a:off x="548640" y="6080760"/>
            <a:ext cx="4389120" cy="5760720"/>
          </a:xfrm>
          <a:prstGeom prst="rect">
            <a:avLst/>
          </a:prstGeom>
        </p:spPr>
        <p:txBody>
          <a:bodyPr spcFirstLastPara="1" wrap="square" lIns="96617" tIns="96617" rIns="96617" bIns="96617" anchor="t" anchorCtr="0">
            <a:noAutofit/>
          </a:bodyPr>
          <a:lstStyle/>
          <a:p>
            <a:endParaRPr/>
          </a:p>
        </p:txBody>
      </p:sp>
    </p:spTree>
    <p:extLst>
      <p:ext uri="{BB962C8B-B14F-4D97-AF65-F5344CB8AC3E}">
        <p14:creationId xmlns:p14="http://schemas.microsoft.com/office/powerpoint/2010/main" val="189209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5</a:t>
            </a:fld>
            <a:endParaRPr lang="en-US"/>
          </a:p>
        </p:txBody>
      </p:sp>
    </p:spTree>
    <p:extLst>
      <p:ext uri="{BB962C8B-B14F-4D97-AF65-F5344CB8AC3E}">
        <p14:creationId xmlns:p14="http://schemas.microsoft.com/office/powerpoint/2010/main" val="220908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7</a:t>
            </a:fld>
            <a:endParaRPr lang="en-US"/>
          </a:p>
        </p:txBody>
      </p:sp>
    </p:spTree>
    <p:extLst>
      <p:ext uri="{BB962C8B-B14F-4D97-AF65-F5344CB8AC3E}">
        <p14:creationId xmlns:p14="http://schemas.microsoft.com/office/powerpoint/2010/main" val="119669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8</a:t>
            </a:fld>
            <a:endParaRPr lang="en-US"/>
          </a:p>
        </p:txBody>
      </p:sp>
    </p:spTree>
    <p:extLst>
      <p:ext uri="{BB962C8B-B14F-4D97-AF65-F5344CB8AC3E}">
        <p14:creationId xmlns:p14="http://schemas.microsoft.com/office/powerpoint/2010/main" val="107192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9</a:t>
            </a:fld>
            <a:endParaRPr lang="en-US"/>
          </a:p>
        </p:txBody>
      </p:sp>
    </p:spTree>
    <p:extLst>
      <p:ext uri="{BB962C8B-B14F-4D97-AF65-F5344CB8AC3E}">
        <p14:creationId xmlns:p14="http://schemas.microsoft.com/office/powerpoint/2010/main" val="183845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10</a:t>
            </a:fld>
            <a:endParaRPr lang="en-US"/>
          </a:p>
        </p:txBody>
      </p:sp>
    </p:spTree>
    <p:extLst>
      <p:ext uri="{BB962C8B-B14F-4D97-AF65-F5344CB8AC3E}">
        <p14:creationId xmlns:p14="http://schemas.microsoft.com/office/powerpoint/2010/main" val="235520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F164721-ECB7-BD4F-9DAB-D78ED0F882FC}" type="slidenum">
              <a:rPr lang="en-US" smtClean="0"/>
              <a:t>12</a:t>
            </a:fld>
            <a:endParaRPr lang="en-US"/>
          </a:p>
        </p:txBody>
      </p:sp>
    </p:spTree>
    <p:extLst>
      <p:ext uri="{BB962C8B-B14F-4D97-AF65-F5344CB8AC3E}">
        <p14:creationId xmlns:p14="http://schemas.microsoft.com/office/powerpoint/2010/main" val="127692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a:prstGeom prst="rect">
            <a:avLst/>
          </a:prstGeo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a:prstGeom prst="rect">
            <a:avLst/>
          </a:prstGeo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3B8DEADC-5737-411A-A189-C1A75A016EC3}" type="datetime1">
              <a:rPr lang="en-US" smtClean="0"/>
              <a:t>2/4/2021</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148265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91515" y="2069042"/>
            <a:ext cx="8675370" cy="493151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C4BE53E4-7B5E-4DFB-B54A-D90E2456753D}" type="datetime1">
              <a:rPr lang="en-US" smtClean="0"/>
              <a:t>2/4/2021</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23635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010EEA64-0537-4701-A17C-6E7D616EFFB2}" type="datetime1">
              <a:rPr lang="en-US" smtClean="0"/>
              <a:t>2/4/2021</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253034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60" cy="865413"/>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42870" y="1741518"/>
            <a:ext cx="9372660" cy="5162560"/>
          </a:xfrm>
          <a:prstGeom prst="rect">
            <a:avLst/>
          </a:prstGeom>
        </p:spPr>
        <p:txBody>
          <a:bodyPr spcFirstLastPara="1" wrap="square" lIns="91425" tIns="91425" rIns="91425" bIns="91425" anchor="t" anchorCtr="0">
            <a:noAutofit/>
          </a:bodyPr>
          <a:lstStyle>
            <a:lvl1pPr marL="502920" lvl="0" indent="-377190">
              <a:spcBef>
                <a:spcPts val="0"/>
              </a:spcBef>
              <a:spcAft>
                <a:spcPts val="0"/>
              </a:spcAft>
              <a:buSzPts val="1800"/>
              <a:buChar char="●"/>
              <a:defRPr/>
            </a:lvl1pPr>
            <a:lvl2pPr marL="1005840" lvl="1" indent="-349250">
              <a:spcBef>
                <a:spcPts val="1760"/>
              </a:spcBef>
              <a:spcAft>
                <a:spcPts val="0"/>
              </a:spcAft>
              <a:buSzPts val="1400"/>
              <a:buChar char="○"/>
              <a:defRPr/>
            </a:lvl2pPr>
            <a:lvl3pPr marL="1508760" lvl="2" indent="-349250">
              <a:spcBef>
                <a:spcPts val="1760"/>
              </a:spcBef>
              <a:spcAft>
                <a:spcPts val="0"/>
              </a:spcAft>
              <a:buSzPts val="1400"/>
              <a:buChar char="■"/>
              <a:defRPr/>
            </a:lvl3pPr>
            <a:lvl4pPr marL="2011680" lvl="3" indent="-349250">
              <a:spcBef>
                <a:spcPts val="1760"/>
              </a:spcBef>
              <a:spcAft>
                <a:spcPts val="0"/>
              </a:spcAft>
              <a:buSzPts val="1400"/>
              <a:buChar char="●"/>
              <a:defRPr/>
            </a:lvl4pPr>
            <a:lvl5pPr marL="2514600" lvl="4" indent="-349250">
              <a:spcBef>
                <a:spcPts val="1760"/>
              </a:spcBef>
              <a:spcAft>
                <a:spcPts val="0"/>
              </a:spcAft>
              <a:buSzPts val="1400"/>
              <a:buChar char="○"/>
              <a:defRPr/>
            </a:lvl5pPr>
            <a:lvl6pPr marL="3017520" lvl="5" indent="-349250">
              <a:spcBef>
                <a:spcPts val="1760"/>
              </a:spcBef>
              <a:spcAft>
                <a:spcPts val="0"/>
              </a:spcAft>
              <a:buSzPts val="1400"/>
              <a:buChar char="■"/>
              <a:defRPr/>
            </a:lvl6pPr>
            <a:lvl7pPr marL="3520440" lvl="6" indent="-349250">
              <a:spcBef>
                <a:spcPts val="1760"/>
              </a:spcBef>
              <a:spcAft>
                <a:spcPts val="0"/>
              </a:spcAft>
              <a:buSzPts val="1400"/>
              <a:buChar char="●"/>
              <a:defRPr/>
            </a:lvl7pPr>
            <a:lvl8pPr marL="4023360" lvl="7" indent="-349250">
              <a:spcBef>
                <a:spcPts val="1760"/>
              </a:spcBef>
              <a:spcAft>
                <a:spcPts val="0"/>
              </a:spcAft>
              <a:buSzPts val="1400"/>
              <a:buChar char="○"/>
              <a:defRPr/>
            </a:lvl8pPr>
            <a:lvl9pPr marL="4526280" lvl="8" indent="-349250">
              <a:spcBef>
                <a:spcPts val="1760"/>
              </a:spcBef>
              <a:spcAft>
                <a:spcPts val="1760"/>
              </a:spcAft>
              <a:buSzPts val="1400"/>
              <a:buChar char="■"/>
              <a:defRPr/>
            </a:lvl9pPr>
          </a:lstStyle>
          <a:p>
            <a:endParaRPr/>
          </a:p>
        </p:txBody>
      </p:sp>
      <p:sp>
        <p:nvSpPr>
          <p:cNvPr id="19" name="Google Shape;19;p4"/>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7640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2069042"/>
            <a:ext cx="8675370" cy="49315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8AD1C726-A6F7-4DF2-8397-0C6982BD7D02}" type="datetime1">
              <a:rPr lang="en-US" smtClean="0"/>
              <a:t>2/4/2021</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41788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a:prstGeom prst="rect">
            <a:avLst/>
          </a:prstGeo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59C3E8D5-7AB9-4A98-B253-986FE492E353}" type="datetime1">
              <a:rPr lang="en-US" smtClean="0"/>
              <a:t>2/4/2021</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80676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5EF54753-CBE3-4777-B536-AE91E051F0E7}" type="datetime1">
              <a:rPr lang="en-US" smtClean="0"/>
              <a:t>2/4/2021</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194549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7203865"/>
            <a:ext cx="2263140" cy="413808"/>
          </a:xfrm>
          <a:prstGeom prst="rect">
            <a:avLst/>
          </a:prstGeom>
        </p:spPr>
        <p:txBody>
          <a:bodyPr/>
          <a:lstStyle/>
          <a:p>
            <a:fld id="{75B64529-BD50-4C39-BFEB-4675E720CEA1}" type="datetime1">
              <a:rPr lang="en-US" smtClean="0"/>
              <a:t>2/4/2021</a:t>
            </a:fld>
            <a:endParaRPr lang="en-US"/>
          </a:p>
        </p:txBody>
      </p:sp>
      <p:sp>
        <p:nvSpPr>
          <p:cNvPr id="8" name="Footer Placeholder 7"/>
          <p:cNvSpPr>
            <a:spLocks noGrp="1"/>
          </p:cNvSpPr>
          <p:nvPr>
            <p:ph type="ftr" sz="quarter" idx="11"/>
          </p:nvPr>
        </p:nvSpPr>
        <p:spPr>
          <a:xfrm>
            <a:off x="3331845" y="7203865"/>
            <a:ext cx="3394710" cy="413808"/>
          </a:xfrm>
          <a:prstGeom prst="rect">
            <a:avLst/>
          </a:prstGeom>
        </p:spPr>
        <p:txBody>
          <a:bodyPr/>
          <a:lstStyle/>
          <a:p>
            <a:endParaRPr lang="en-US"/>
          </a:p>
        </p:txBody>
      </p:sp>
      <p:sp>
        <p:nvSpPr>
          <p:cNvPr id="9" name="Slide Number Placeholder 8"/>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283385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7203865"/>
            <a:ext cx="2263140" cy="413808"/>
          </a:xfrm>
          <a:prstGeom prst="rect">
            <a:avLst/>
          </a:prstGeom>
        </p:spPr>
        <p:txBody>
          <a:bodyPr/>
          <a:lstStyle/>
          <a:p>
            <a:fld id="{9B9B1A9D-55B5-4DD0-A511-0543A6F80137}" type="datetime1">
              <a:rPr lang="en-US" smtClean="0"/>
              <a:t>2/4/2021</a:t>
            </a:fld>
            <a:endParaRPr lang="en-US"/>
          </a:p>
        </p:txBody>
      </p:sp>
      <p:sp>
        <p:nvSpPr>
          <p:cNvPr id="4" name="Footer Placeholder 3"/>
          <p:cNvSpPr>
            <a:spLocks noGrp="1"/>
          </p:cNvSpPr>
          <p:nvPr>
            <p:ph type="ftr" sz="quarter" idx="11"/>
          </p:nvPr>
        </p:nvSpPr>
        <p:spPr>
          <a:xfrm>
            <a:off x="3331845" y="7203865"/>
            <a:ext cx="3394710" cy="413808"/>
          </a:xfrm>
          <a:prstGeom prst="rect">
            <a:avLst/>
          </a:prstGeom>
        </p:spPr>
        <p:txBody>
          <a:bodyPr/>
          <a:lstStyle/>
          <a:p>
            <a:endParaRPr lang="en-US"/>
          </a:p>
        </p:txBody>
      </p:sp>
      <p:sp>
        <p:nvSpPr>
          <p:cNvPr id="5" name="Slide Number Placeholder 4"/>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321905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7203865"/>
            <a:ext cx="2263140" cy="413808"/>
          </a:xfrm>
          <a:prstGeom prst="rect">
            <a:avLst/>
          </a:prstGeom>
        </p:spPr>
        <p:txBody>
          <a:bodyPr/>
          <a:lstStyle/>
          <a:p>
            <a:fld id="{7488C344-4C4B-4E28-84BD-F1CEE1F8C5A4}" type="datetime1">
              <a:rPr lang="en-US" smtClean="0"/>
              <a:t>2/4/2021</a:t>
            </a:fld>
            <a:endParaRPr lang="en-US"/>
          </a:p>
        </p:txBody>
      </p:sp>
      <p:sp>
        <p:nvSpPr>
          <p:cNvPr id="3" name="Footer Placeholder 2"/>
          <p:cNvSpPr>
            <a:spLocks noGrp="1"/>
          </p:cNvSpPr>
          <p:nvPr>
            <p:ph type="ftr" sz="quarter" idx="11"/>
          </p:nvPr>
        </p:nvSpPr>
        <p:spPr>
          <a:xfrm>
            <a:off x="3331845" y="7203865"/>
            <a:ext cx="3394710"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186748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364A4C24-E738-462D-8051-37CF163A4083}" type="datetime1">
              <a:rPr lang="en-US" smtClean="0"/>
              <a:t>2/4/2021</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386017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a:prstGeom prst="rect">
            <a:avLst/>
          </a:prstGeo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43211AF4-B253-4F2D-A20C-5249A5797246}" type="datetime1">
              <a:rPr lang="en-US" smtClean="0"/>
              <a:t>2/4/2021</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2BB29F5A-34A0-FB4B-9589-77B23B5C5448}" type="slidenum">
              <a:rPr lang="en-US" smtClean="0"/>
              <a:t>‹#›</a:t>
            </a:fld>
            <a:endParaRPr lang="en-US"/>
          </a:p>
        </p:txBody>
      </p:sp>
    </p:spTree>
    <p:extLst>
      <p:ext uri="{BB962C8B-B14F-4D97-AF65-F5344CB8AC3E}">
        <p14:creationId xmlns:p14="http://schemas.microsoft.com/office/powerpoint/2010/main" val="337527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EDD7A-EC33-9248-96BC-B19AB565AA26}"/>
              </a:ext>
            </a:extLst>
          </p:cNvPr>
          <p:cNvPicPr>
            <a:picLocks noChangeAspect="1"/>
          </p:cNvPicPr>
          <p:nvPr userDrawn="1"/>
        </p:nvPicPr>
        <p:blipFill>
          <a:blip r:embed="rId14"/>
          <a:stretch>
            <a:fillRect/>
          </a:stretch>
        </p:blipFill>
        <p:spPr>
          <a:xfrm>
            <a:off x="0" y="0"/>
            <a:ext cx="10058400" cy="7772400"/>
          </a:xfrm>
          <a:prstGeom prst="rect">
            <a:avLst/>
          </a:prstGeom>
        </p:spPr>
      </p:pic>
      <p:sp>
        <p:nvSpPr>
          <p:cNvPr id="9" name="Footer Placeholder 8">
            <a:extLst>
              <a:ext uri="{FF2B5EF4-FFF2-40B4-BE49-F238E27FC236}">
                <a16:creationId xmlns:a16="http://schemas.microsoft.com/office/drawing/2014/main" id="{68EF1E59-9DF3-D44C-B56D-3DFE022CF27B}"/>
              </a:ext>
            </a:extLst>
          </p:cNvPr>
          <p:cNvSpPr>
            <a:spLocks noGrp="1"/>
          </p:cNvSpPr>
          <p:nvPr>
            <p:ph type="ftr" sz="quarter" idx="3"/>
          </p:nvPr>
        </p:nvSpPr>
        <p:spPr>
          <a:xfrm>
            <a:off x="242371" y="6555036"/>
            <a:ext cx="6483867" cy="106337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1" name="Picture 10">
            <a:extLst>
              <a:ext uri="{FF2B5EF4-FFF2-40B4-BE49-F238E27FC236}">
                <a16:creationId xmlns:a16="http://schemas.microsoft.com/office/drawing/2014/main" id="{CD1B3B27-3ABE-9842-B0CF-68E14D33E33D}"/>
              </a:ext>
            </a:extLst>
          </p:cNvPr>
          <p:cNvPicPr>
            <a:picLocks noChangeAspect="1"/>
          </p:cNvPicPr>
          <p:nvPr userDrawn="1"/>
        </p:nvPicPr>
        <p:blipFill>
          <a:blip r:embed="rId14"/>
          <a:stretch>
            <a:fillRect/>
          </a:stretch>
        </p:blipFill>
        <p:spPr>
          <a:xfrm>
            <a:off x="0" y="0"/>
            <a:ext cx="10058400" cy="7772400"/>
          </a:xfrm>
          <a:prstGeom prst="rect">
            <a:avLst/>
          </a:prstGeom>
        </p:spPr>
      </p:pic>
    </p:spTree>
    <p:extLst>
      <p:ext uri="{BB962C8B-B14F-4D97-AF65-F5344CB8AC3E}">
        <p14:creationId xmlns:p14="http://schemas.microsoft.com/office/powerpoint/2010/main" val="244843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indianz.com/m.asp?url=https://www.facebook.com/pages/Black-Mesa-Archaeological-Project/141016270586279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hyperlink" Target="mailto:ben@kivainstitute.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148"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D6B49-4763-47E9-AE80-9FE0235C904D}"/>
              </a:ext>
            </a:extLst>
          </p:cNvPr>
          <p:cNvSpPr>
            <a:spLocks noGrp="1"/>
          </p:cNvSpPr>
          <p:nvPr>
            <p:ph type="ctrTitle"/>
          </p:nvPr>
        </p:nvSpPr>
        <p:spPr>
          <a:xfrm>
            <a:off x="658670" y="5235496"/>
            <a:ext cx="8738543" cy="2183638"/>
          </a:xfrm>
        </p:spPr>
        <p:txBody>
          <a:bodyPr anchor="t">
            <a:normAutofit fontScale="90000"/>
          </a:bodyPr>
          <a:lstStyle/>
          <a:p>
            <a:r>
              <a:rPr lang="en-US" sz="4900" b="1" dirty="0">
                <a:solidFill>
                  <a:srgbClr val="CC0000"/>
                </a:solidFill>
                <a:latin typeface="+mn-lt"/>
              </a:rPr>
              <a:t>Reclaiming Black Mesa Mine &amp; Kayenta Mine</a:t>
            </a:r>
            <a:br>
              <a:rPr lang="en-US" sz="3900" b="1" dirty="0">
                <a:solidFill>
                  <a:schemeClr val="tx2"/>
                </a:solidFill>
              </a:rPr>
            </a:br>
            <a:r>
              <a:rPr lang="en-US" sz="3100" b="1" i="1" dirty="0">
                <a:solidFill>
                  <a:schemeClr val="tx2"/>
                </a:solidFill>
              </a:rPr>
              <a:t>“Ensuring Full Reclamation &amp; Groundwater Restoration”</a:t>
            </a:r>
            <a:br>
              <a:rPr lang="en-US" sz="3900" b="1" dirty="0">
                <a:solidFill>
                  <a:schemeClr val="tx2"/>
                </a:solidFill>
              </a:rPr>
            </a:br>
            <a:r>
              <a:rPr lang="en-US" sz="2700" b="1" dirty="0">
                <a:solidFill>
                  <a:schemeClr val="tx2"/>
                </a:solidFill>
              </a:rPr>
              <a:t>Presentation to Hopi Tribal Council</a:t>
            </a:r>
          </a:p>
        </p:txBody>
      </p:sp>
      <p:pic>
        <p:nvPicPr>
          <p:cNvPr id="5" name="Google Shape;54;p13">
            <a:extLst>
              <a:ext uri="{FF2B5EF4-FFF2-40B4-BE49-F238E27FC236}">
                <a16:creationId xmlns:a16="http://schemas.microsoft.com/office/drawing/2014/main" id="{132FD2BD-57F4-4B91-9F33-DCE75707CAAD}"/>
              </a:ext>
            </a:extLst>
          </p:cNvPr>
          <p:cNvPicPr preferRelativeResize="0"/>
          <p:nvPr/>
        </p:nvPicPr>
        <p:blipFill rotWithShape="1">
          <a:blip r:embed="rId2"/>
          <a:srcRect t="14999" b="14079"/>
          <a:stretch/>
        </p:blipFill>
        <p:spPr>
          <a:xfrm>
            <a:off x="20" y="10"/>
            <a:ext cx="10058380" cy="4761643"/>
          </a:xfrm>
          <a:prstGeom prst="rect">
            <a:avLst/>
          </a:prstGeom>
          <a:noFill/>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334054"/>
            <a:ext cx="10055884" cy="207264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40B42DFB-30D8-4846-81D9-6F1F517BA7AF}"/>
              </a:ext>
            </a:extLst>
          </p:cNvPr>
          <p:cNvSpPr>
            <a:spLocks noGrp="1"/>
          </p:cNvSpPr>
          <p:nvPr>
            <p:ph type="subTitle" idx="1"/>
          </p:nvPr>
        </p:nvSpPr>
        <p:spPr>
          <a:xfrm>
            <a:off x="1016780" y="4518805"/>
            <a:ext cx="7768941" cy="548957"/>
          </a:xfrm>
        </p:spPr>
        <p:txBody>
          <a:bodyPr anchor="b">
            <a:normAutofit/>
          </a:bodyPr>
          <a:lstStyle/>
          <a:p>
            <a:r>
              <a:rPr lang="en-US" sz="2400" b="1" dirty="0">
                <a:solidFill>
                  <a:schemeClr val="tx2"/>
                </a:solidFill>
              </a:rPr>
              <a:t>November 16, 2020</a:t>
            </a:r>
          </a:p>
        </p:txBody>
      </p:sp>
    </p:spTree>
    <p:extLst>
      <p:ext uri="{BB962C8B-B14F-4D97-AF65-F5344CB8AC3E}">
        <p14:creationId xmlns:p14="http://schemas.microsoft.com/office/powerpoint/2010/main" val="210593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Brief History of Mining on Black Mesa</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15052" y="1420442"/>
            <a:ext cx="8675370" cy="4931516"/>
          </a:xfrm>
        </p:spPr>
        <p:txBody>
          <a:bodyPr/>
          <a:lstStyle/>
          <a:p>
            <a:pPr>
              <a:lnSpc>
                <a:spcPct val="100000"/>
              </a:lnSpc>
            </a:pPr>
            <a:r>
              <a:rPr lang="en-US" sz="2400" dirty="0"/>
              <a:t>Peabody Coal closed Mohave Generating Station in 2005 because Hopi and Navajo objected to continued use of N-Aquifer water to slurry coal from Black Mesa Mine to Laughlin, NV, some 275 miles away.  Mohave Generating Station has been closed for over 15 years</a:t>
            </a:r>
          </a:p>
          <a:p>
            <a:pPr>
              <a:lnSpc>
                <a:spcPct val="100000"/>
              </a:lnSpc>
            </a:pPr>
            <a:r>
              <a:rPr lang="en-US" sz="2400" dirty="0"/>
              <a:t>Peabody Coal closed the Kayenta Mine in early 2019.  Kayenta Mine has been closed for over a year ago</a:t>
            </a:r>
          </a:p>
          <a:p>
            <a:pPr>
              <a:lnSpc>
                <a:spcPct val="100000"/>
              </a:lnSpc>
            </a:pPr>
            <a:r>
              <a:rPr lang="en-US" sz="2400" dirty="0"/>
              <a:t>Navajo Generating Station shut down at the end of 2019</a:t>
            </a:r>
          </a:p>
          <a:p>
            <a:pPr>
              <a:lnSpc>
                <a:spcPct val="100000"/>
              </a:lnSpc>
            </a:pPr>
            <a:r>
              <a:rPr lang="en-US" sz="2400" dirty="0"/>
              <a:t>Neither the Peabody Coal Company and Office of Surface Mining have initiated efforts to reclaim the mined areas in accordance with the Surface Mining Control and Reclamation Act (SMCRA)</a:t>
            </a:r>
          </a:p>
        </p:txBody>
      </p:sp>
      <p:sp>
        <p:nvSpPr>
          <p:cNvPr id="4" name="Slide Number Placeholder 3">
            <a:extLst>
              <a:ext uri="{FF2B5EF4-FFF2-40B4-BE49-F238E27FC236}">
                <a16:creationId xmlns:a16="http://schemas.microsoft.com/office/drawing/2014/main" id="{501EB1EF-8146-41FE-8747-EC7923084C6C}"/>
              </a:ext>
            </a:extLst>
          </p:cNvPr>
          <p:cNvSpPr>
            <a:spLocks noGrp="1"/>
          </p:cNvSpPr>
          <p:nvPr>
            <p:ph type="sldNum" sz="quarter" idx="12"/>
          </p:nvPr>
        </p:nvSpPr>
        <p:spPr/>
        <p:txBody>
          <a:bodyPr/>
          <a:lstStyle/>
          <a:p>
            <a:pPr algn="r"/>
            <a:fld id="{2BB29F5A-34A0-FB4B-9589-77B23B5C5448}" type="slidenum">
              <a:rPr lang="en-US" smtClean="0"/>
              <a:pPr algn="r"/>
              <a:t>10</a:t>
            </a:fld>
            <a:endParaRPr lang="en-US" dirty="0"/>
          </a:p>
        </p:txBody>
      </p:sp>
    </p:spTree>
    <p:extLst>
      <p:ext uri="{BB962C8B-B14F-4D97-AF65-F5344CB8AC3E}">
        <p14:creationId xmlns:p14="http://schemas.microsoft.com/office/powerpoint/2010/main" val="410138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88A0C1-FF7C-4E8F-939A-C3502C2DDCF8}"/>
              </a:ext>
            </a:extLst>
          </p:cNvPr>
          <p:cNvPicPr>
            <a:picLocks noChangeAspect="1" noChangeArrowheads="1"/>
          </p:cNvPicPr>
          <p:nvPr/>
        </p:nvPicPr>
        <p:blipFill>
          <a:blip r:embed="rId2" cstate="print"/>
          <a:srcRect/>
          <a:stretch>
            <a:fillRect/>
          </a:stretch>
        </p:blipFill>
        <p:spPr bwMode="auto">
          <a:xfrm>
            <a:off x="-1527464" y="1060766"/>
            <a:ext cx="12965485" cy="7335252"/>
          </a:xfrm>
          <a:prstGeom prst="rect">
            <a:avLst/>
          </a:prstGeom>
          <a:noFill/>
          <a:ln w="9525">
            <a:noFill/>
            <a:miter lim="800000"/>
            <a:headEnd/>
            <a:tailEnd/>
          </a:ln>
        </p:spPr>
      </p:pic>
      <p:sp>
        <p:nvSpPr>
          <p:cNvPr id="4" name="TextBox 3">
            <a:extLst>
              <a:ext uri="{FF2B5EF4-FFF2-40B4-BE49-F238E27FC236}">
                <a16:creationId xmlns:a16="http://schemas.microsoft.com/office/drawing/2014/main" id="{AFB15948-4FA5-497A-8A93-5D338739C4FB}"/>
              </a:ext>
            </a:extLst>
          </p:cNvPr>
          <p:cNvSpPr txBox="1"/>
          <p:nvPr/>
        </p:nvSpPr>
        <p:spPr>
          <a:xfrm>
            <a:off x="1806046" y="1949972"/>
            <a:ext cx="1765804" cy="1323439"/>
          </a:xfrm>
          <a:prstGeom prst="rect">
            <a:avLst/>
          </a:prstGeom>
          <a:noFill/>
        </p:spPr>
        <p:txBody>
          <a:bodyPr wrap="none" rtlCol="0">
            <a:spAutoFit/>
          </a:bodyPr>
          <a:lstStyle/>
          <a:p>
            <a:r>
              <a:rPr lang="en-US" sz="2000" b="1" dirty="0"/>
              <a:t>Kayenta Mine</a:t>
            </a:r>
          </a:p>
          <a:p>
            <a:r>
              <a:rPr lang="en-US" sz="2000" b="1" dirty="0"/>
              <a:t>Lease Area</a:t>
            </a:r>
          </a:p>
          <a:p>
            <a:pPr marL="285750" indent="-285750">
              <a:buFont typeface="Arial" panose="020B0604020202020204" pitchFamily="34" charset="0"/>
              <a:buChar char="•"/>
            </a:pPr>
            <a:r>
              <a:rPr lang="en-US" sz="2000" b="1" dirty="0"/>
              <a:t>Navajo Only</a:t>
            </a:r>
          </a:p>
          <a:p>
            <a:pPr marL="285750" indent="-285750">
              <a:buFont typeface="Arial" panose="020B0604020202020204" pitchFamily="34" charset="0"/>
              <a:buChar char="•"/>
            </a:pPr>
            <a:r>
              <a:rPr lang="en-US" sz="2000" b="1" dirty="0"/>
              <a:t>Lease 8580</a:t>
            </a:r>
          </a:p>
        </p:txBody>
      </p:sp>
      <p:sp>
        <p:nvSpPr>
          <p:cNvPr id="5" name="TextBox 4">
            <a:extLst>
              <a:ext uri="{FF2B5EF4-FFF2-40B4-BE49-F238E27FC236}">
                <a16:creationId xmlns:a16="http://schemas.microsoft.com/office/drawing/2014/main" id="{59B0E3AA-5862-43B6-9BD6-C81C159B7449}"/>
              </a:ext>
            </a:extLst>
          </p:cNvPr>
          <p:cNvSpPr txBox="1"/>
          <p:nvPr/>
        </p:nvSpPr>
        <p:spPr>
          <a:xfrm>
            <a:off x="1993886" y="4374449"/>
            <a:ext cx="1390124" cy="707886"/>
          </a:xfrm>
          <a:prstGeom prst="rect">
            <a:avLst/>
          </a:prstGeom>
          <a:noFill/>
        </p:spPr>
        <p:txBody>
          <a:bodyPr wrap="none" rtlCol="0">
            <a:spAutoFit/>
          </a:bodyPr>
          <a:lstStyle/>
          <a:p>
            <a:r>
              <a:rPr lang="en-US" sz="2000" b="1" dirty="0"/>
              <a:t>Black Mesa</a:t>
            </a:r>
          </a:p>
          <a:p>
            <a:r>
              <a:rPr lang="en-US" sz="2000" b="1" dirty="0"/>
              <a:t>Lease Area</a:t>
            </a:r>
          </a:p>
        </p:txBody>
      </p:sp>
      <p:sp>
        <p:nvSpPr>
          <p:cNvPr id="6" name="TextBox 5">
            <a:extLst>
              <a:ext uri="{FF2B5EF4-FFF2-40B4-BE49-F238E27FC236}">
                <a16:creationId xmlns:a16="http://schemas.microsoft.com/office/drawing/2014/main" id="{42AB5C33-8C0C-4198-B886-D90DFF3B4EED}"/>
              </a:ext>
            </a:extLst>
          </p:cNvPr>
          <p:cNvSpPr txBox="1"/>
          <p:nvPr/>
        </p:nvSpPr>
        <p:spPr>
          <a:xfrm>
            <a:off x="2082564" y="4960410"/>
            <a:ext cx="1648208" cy="1015663"/>
          </a:xfrm>
          <a:prstGeom prst="rect">
            <a:avLst/>
          </a:prstGeom>
          <a:noFill/>
        </p:spPr>
        <p:txBody>
          <a:bodyPr wrap="none" rtlCol="0">
            <a:spAutoFit/>
          </a:bodyPr>
          <a:lstStyle/>
          <a:p>
            <a:pPr marL="285750" indent="-285750">
              <a:buFont typeface="Arial" panose="020B0604020202020204" pitchFamily="34" charset="0"/>
              <a:buChar char="•"/>
            </a:pPr>
            <a:r>
              <a:rPr lang="en-US" sz="2000" b="1" dirty="0"/>
              <a:t>Navajo</a:t>
            </a:r>
          </a:p>
          <a:p>
            <a:pPr marL="285750" indent="-285750">
              <a:buFont typeface="Arial" panose="020B0604020202020204" pitchFamily="34" charset="0"/>
              <a:buChar char="•"/>
            </a:pPr>
            <a:r>
              <a:rPr lang="en-US" sz="2000" b="1" dirty="0"/>
              <a:t>Hopi</a:t>
            </a:r>
          </a:p>
          <a:p>
            <a:pPr marL="285750" indent="-285750">
              <a:buFont typeface="Arial" panose="020B0604020202020204" pitchFamily="34" charset="0"/>
              <a:buChar char="•"/>
            </a:pPr>
            <a:r>
              <a:rPr lang="en-US" sz="2000" b="1" dirty="0"/>
              <a:t>Lease 5743</a:t>
            </a:r>
          </a:p>
        </p:txBody>
      </p:sp>
      <p:sp>
        <p:nvSpPr>
          <p:cNvPr id="7" name="TextBox 6">
            <a:extLst>
              <a:ext uri="{FF2B5EF4-FFF2-40B4-BE49-F238E27FC236}">
                <a16:creationId xmlns:a16="http://schemas.microsoft.com/office/drawing/2014/main" id="{4CBBA6AB-207B-473C-A8DB-0607692B85F2}"/>
              </a:ext>
            </a:extLst>
          </p:cNvPr>
          <p:cNvSpPr txBox="1"/>
          <p:nvPr/>
        </p:nvSpPr>
        <p:spPr>
          <a:xfrm>
            <a:off x="6214118" y="4309686"/>
            <a:ext cx="2867195" cy="1323439"/>
          </a:xfrm>
          <a:prstGeom prst="rect">
            <a:avLst/>
          </a:prstGeom>
          <a:noFill/>
        </p:spPr>
        <p:txBody>
          <a:bodyPr wrap="none" rtlCol="0">
            <a:spAutoFit/>
          </a:bodyPr>
          <a:lstStyle/>
          <a:p>
            <a:r>
              <a:rPr lang="en-US" sz="2000" b="1" dirty="0"/>
              <a:t>Kayenta Mine Lease Area</a:t>
            </a:r>
          </a:p>
          <a:p>
            <a:pPr marL="285750" indent="-285750">
              <a:buFont typeface="Arial" panose="020B0604020202020204" pitchFamily="34" charset="0"/>
              <a:buChar char="•"/>
            </a:pPr>
            <a:r>
              <a:rPr lang="en-US" sz="2000" b="1" dirty="0"/>
              <a:t>Navajo</a:t>
            </a:r>
          </a:p>
          <a:p>
            <a:pPr marL="285750" indent="-285750">
              <a:buFont typeface="Arial" panose="020B0604020202020204" pitchFamily="34" charset="0"/>
              <a:buChar char="•"/>
            </a:pPr>
            <a:r>
              <a:rPr lang="en-US" sz="2000" b="1" dirty="0"/>
              <a:t>Hopi</a:t>
            </a:r>
          </a:p>
          <a:p>
            <a:pPr marL="285750" indent="-285750">
              <a:buFont typeface="Arial" panose="020B0604020202020204" pitchFamily="34" charset="0"/>
              <a:buChar char="•"/>
            </a:pPr>
            <a:r>
              <a:rPr lang="en-US" sz="2000" b="1" dirty="0"/>
              <a:t>Lease 9910</a:t>
            </a:r>
          </a:p>
        </p:txBody>
      </p:sp>
      <p:sp>
        <p:nvSpPr>
          <p:cNvPr id="11" name="Title 1">
            <a:extLst>
              <a:ext uri="{FF2B5EF4-FFF2-40B4-BE49-F238E27FC236}">
                <a16:creationId xmlns:a16="http://schemas.microsoft.com/office/drawing/2014/main" id="{DBD16EAE-8493-45AF-A9AE-DC8A62CCBC1D}"/>
              </a:ext>
            </a:extLst>
          </p:cNvPr>
          <p:cNvSpPr txBox="1">
            <a:spLocks/>
          </p:cNvSpPr>
          <p:nvPr/>
        </p:nvSpPr>
        <p:spPr>
          <a:xfrm>
            <a:off x="0" y="20690"/>
            <a:ext cx="10058400" cy="1184655"/>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Brief History of Mining on Black Mesa</a:t>
            </a:r>
            <a:br>
              <a:rPr lang="en-US" sz="5400" dirty="0">
                <a:solidFill>
                  <a:schemeClr val="bg1"/>
                </a:solidFill>
              </a:rPr>
            </a:br>
            <a:endParaRPr lang="en-US" dirty="0">
              <a:solidFill>
                <a:srgbClr val="CC0000"/>
              </a:solidFill>
            </a:endParaRPr>
          </a:p>
        </p:txBody>
      </p:sp>
      <p:sp>
        <p:nvSpPr>
          <p:cNvPr id="2" name="Slide Number Placeholder 1">
            <a:extLst>
              <a:ext uri="{FF2B5EF4-FFF2-40B4-BE49-F238E27FC236}">
                <a16:creationId xmlns:a16="http://schemas.microsoft.com/office/drawing/2014/main" id="{FA5D0E7E-D51F-4C97-8383-8B616CC0980D}"/>
              </a:ext>
            </a:extLst>
          </p:cNvPr>
          <p:cNvSpPr>
            <a:spLocks noGrp="1"/>
          </p:cNvSpPr>
          <p:nvPr>
            <p:ph type="sldNum" sz="quarter" idx="12"/>
          </p:nvPr>
        </p:nvSpPr>
        <p:spPr/>
        <p:txBody>
          <a:bodyPr/>
          <a:lstStyle/>
          <a:p>
            <a:fld id="{2BB29F5A-34A0-FB4B-9589-77B23B5C5448}" type="slidenum">
              <a:rPr lang="en-US" smtClean="0"/>
              <a:t>11</a:t>
            </a:fld>
            <a:endParaRPr lang="en-US"/>
          </a:p>
        </p:txBody>
      </p:sp>
    </p:spTree>
    <p:extLst>
      <p:ext uri="{BB962C8B-B14F-4D97-AF65-F5344CB8AC3E}">
        <p14:creationId xmlns:p14="http://schemas.microsoft.com/office/powerpoint/2010/main" val="4488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922471E3-760C-4AC7-BD8F-8D1C29DDEDC5}"/>
              </a:ext>
            </a:extLst>
          </p:cNvPr>
          <p:cNvPicPr/>
          <p:nvPr/>
        </p:nvPicPr>
        <p:blipFill rotWithShape="1">
          <a:blip r:embed="rId3">
            <a:extLst>
              <a:ext uri="{28A0092B-C50C-407E-A947-70E740481C1C}">
                <a14:useLocalDpi xmlns:a14="http://schemas.microsoft.com/office/drawing/2010/main" val="0"/>
              </a:ext>
            </a:extLst>
          </a:blip>
          <a:srcRect r="13943" b="2"/>
          <a:stretch/>
        </p:blipFill>
        <p:spPr bwMode="auto">
          <a:xfrm>
            <a:off x="20" y="10"/>
            <a:ext cx="10058379" cy="7772390"/>
          </a:xfrm>
          <a:prstGeom prst="rect">
            <a:avLst/>
          </a:prstGeom>
          <a:noFill/>
        </p:spPr>
      </p:pic>
      <p:sp>
        <p:nvSpPr>
          <p:cNvPr id="2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131265"/>
            <a:ext cx="4964166" cy="664113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585294" y="1888588"/>
            <a:ext cx="3468413" cy="1521788"/>
          </a:xfrm>
        </p:spPr>
        <p:txBody>
          <a:bodyPr>
            <a:normAutofit/>
          </a:bodyPr>
          <a:lstStyle/>
          <a:p>
            <a:pPr algn="ctr"/>
            <a:br>
              <a:rPr lang="en-US" sz="2500" dirty="0"/>
            </a:br>
            <a:r>
              <a:rPr lang="en-US" sz="2500" b="1" dirty="0"/>
              <a:t>Damage to Lands, Aquifer, Streams, Cultural Properties</a:t>
            </a:r>
          </a:p>
        </p:txBody>
      </p:sp>
      <p:cxnSp>
        <p:nvCxnSpPr>
          <p:cNvPr id="23"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6817" y="3782090"/>
            <a:ext cx="771721"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433550" y="3873248"/>
            <a:ext cx="3905590" cy="3744415"/>
          </a:xfrm>
        </p:spPr>
        <p:txBody>
          <a:bodyPr anchor="ctr">
            <a:normAutofit fontScale="92500" lnSpcReduction="20000"/>
          </a:bodyPr>
          <a:lstStyle/>
          <a:p>
            <a:r>
              <a:rPr lang="en-US" sz="1700" b="1" dirty="0"/>
              <a:t>Considerable damage caused by Mining Operations:</a:t>
            </a:r>
          </a:p>
          <a:p>
            <a:pPr marL="457200" indent="-228600"/>
            <a:r>
              <a:rPr lang="en-US" sz="1700" b="1" dirty="0"/>
              <a:t>Affected Entire Ecosystem (Air Quality)</a:t>
            </a:r>
          </a:p>
          <a:p>
            <a:pPr marL="457200" indent="-228600"/>
            <a:r>
              <a:rPr lang="en-US" sz="1700" b="1" dirty="0"/>
              <a:t>Land Surface Areas (Thousands of Acres)</a:t>
            </a:r>
          </a:p>
          <a:p>
            <a:pPr marL="457200" indent="-228600"/>
            <a:r>
              <a:rPr lang="en-US" sz="1700" b="1" dirty="0"/>
              <a:t>Streams &amp; Watershed</a:t>
            </a:r>
          </a:p>
          <a:p>
            <a:pPr marL="457200" indent="-228600"/>
            <a:r>
              <a:rPr lang="en-US" sz="1700" b="1" dirty="0"/>
              <a:t>Destruction of Burial Sites and Removal of Funerary Objects</a:t>
            </a:r>
          </a:p>
          <a:p>
            <a:pPr marL="457200" indent="-228600"/>
            <a:r>
              <a:rPr lang="en-US" sz="1700" b="1" dirty="0"/>
              <a:t>Destruction of Sacred Sites</a:t>
            </a:r>
          </a:p>
          <a:p>
            <a:pPr marL="457200" indent="-228600"/>
            <a:r>
              <a:rPr lang="en-US" sz="1700" b="1" dirty="0"/>
              <a:t>Over-Pumping of N-Aquifer (Material Damage)</a:t>
            </a:r>
          </a:p>
          <a:p>
            <a:pPr marL="457200" indent="-228600"/>
            <a:r>
              <a:rPr lang="en-US" sz="1700" b="1" dirty="0"/>
              <a:t>Effects to Ground Water, Surface Water, Water Chemistry</a:t>
            </a:r>
          </a:p>
          <a:p>
            <a:pPr marL="457200" indent="-228600"/>
            <a:r>
              <a:rPr lang="en-US" sz="1700" b="1" dirty="0"/>
              <a:t>Effects to Domestic Water Supply</a:t>
            </a:r>
          </a:p>
        </p:txBody>
      </p:sp>
      <p:sp>
        <p:nvSpPr>
          <p:cNvPr id="5" name="Slide Number Placeholder 4">
            <a:extLst>
              <a:ext uri="{FF2B5EF4-FFF2-40B4-BE49-F238E27FC236}">
                <a16:creationId xmlns:a16="http://schemas.microsoft.com/office/drawing/2014/main" id="{8CD7D9A6-5DFA-494A-AE8E-10F3AC9C433E}"/>
              </a:ext>
            </a:extLst>
          </p:cNvPr>
          <p:cNvSpPr>
            <a:spLocks noGrp="1"/>
          </p:cNvSpPr>
          <p:nvPr>
            <p:ph type="sldNum" sz="quarter" idx="12"/>
          </p:nvPr>
        </p:nvSpPr>
        <p:spPr/>
        <p:txBody>
          <a:bodyPr/>
          <a:lstStyle/>
          <a:p>
            <a:fld id="{2BB29F5A-34A0-FB4B-9589-77B23B5C5448}" type="slidenum">
              <a:rPr lang="en-US" smtClean="0"/>
              <a:t>12</a:t>
            </a:fld>
            <a:endParaRPr lang="en-US"/>
          </a:p>
        </p:txBody>
      </p:sp>
    </p:spTree>
    <p:extLst>
      <p:ext uri="{BB962C8B-B14F-4D97-AF65-F5344CB8AC3E}">
        <p14:creationId xmlns:p14="http://schemas.microsoft.com/office/powerpoint/2010/main" val="126577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Requests to OSM Director Berry</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691515" y="1572126"/>
            <a:ext cx="8675370" cy="5428432"/>
          </a:xfrm>
        </p:spPr>
        <p:txBody>
          <a:bodyPr/>
          <a:lstStyle/>
          <a:p>
            <a:pPr>
              <a:lnSpc>
                <a:spcPct val="100000"/>
              </a:lnSpc>
            </a:pPr>
            <a:r>
              <a:rPr lang="en-US" sz="2400" dirty="0"/>
              <a:t>On June 10, 2020 former Hopi tribal chairmen Masayesva and Nuvamsa wrote to Mr. David Berry, Director of OSM Denver, CO to remind OSM of its trust duty to move toward full reclamation and recovery of the Black Mesa mined lands</a:t>
            </a:r>
          </a:p>
          <a:p>
            <a:pPr>
              <a:lnSpc>
                <a:spcPct val="100000"/>
              </a:lnSpc>
            </a:pPr>
            <a:r>
              <a:rPr lang="en-US" sz="2400" dirty="0"/>
              <a:t>Masayesva and Nuvamsa requested that OSM initiate a </a:t>
            </a:r>
            <a:r>
              <a:rPr lang="en-US" sz="2400" b="1" dirty="0"/>
              <a:t>“significant permit revision” </a:t>
            </a:r>
            <a:r>
              <a:rPr lang="en-US" sz="2400" dirty="0"/>
              <a:t>under SMCRA that would provide for a comprehensive Environmental Impact Statement (EIS) and full compliance with the National Environmental Policy Act (NEPA)</a:t>
            </a:r>
          </a:p>
          <a:p>
            <a:pPr>
              <a:lnSpc>
                <a:spcPct val="100000"/>
              </a:lnSpc>
            </a:pPr>
            <a:r>
              <a:rPr lang="en-US" sz="2400" dirty="0"/>
              <a:t>A </a:t>
            </a:r>
            <a:r>
              <a:rPr lang="en-US" sz="2400" b="1" dirty="0"/>
              <a:t>“significant permit revision” </a:t>
            </a:r>
            <a:r>
              <a:rPr lang="en-US" sz="2400" dirty="0"/>
              <a:t>would afford the Hopi Tribe, Navajo Nation, and other interested members of the public an opportunity to engage OSM over Peabody’s plans to carry out the final reclamation and closure of the mine sites</a:t>
            </a:r>
            <a:br>
              <a:rPr lang="en-US" sz="2400" dirty="0"/>
            </a:br>
            <a:endParaRPr lang="en-US" sz="2400" dirty="0"/>
          </a:p>
        </p:txBody>
      </p:sp>
      <p:sp>
        <p:nvSpPr>
          <p:cNvPr id="4" name="Slide Number Placeholder 3">
            <a:extLst>
              <a:ext uri="{FF2B5EF4-FFF2-40B4-BE49-F238E27FC236}">
                <a16:creationId xmlns:a16="http://schemas.microsoft.com/office/drawing/2014/main" id="{06F4EB6F-4631-4C88-A02D-6FD3CC3DA907}"/>
              </a:ext>
            </a:extLst>
          </p:cNvPr>
          <p:cNvSpPr>
            <a:spLocks noGrp="1"/>
          </p:cNvSpPr>
          <p:nvPr>
            <p:ph type="sldNum" sz="quarter" idx="12"/>
          </p:nvPr>
        </p:nvSpPr>
        <p:spPr/>
        <p:txBody>
          <a:bodyPr/>
          <a:lstStyle/>
          <a:p>
            <a:pPr algn="r"/>
            <a:fld id="{2BB29F5A-34A0-FB4B-9589-77B23B5C5448}" type="slidenum">
              <a:rPr lang="en-US" smtClean="0"/>
              <a:pPr algn="r"/>
              <a:t>13</a:t>
            </a:fld>
            <a:endParaRPr lang="en-US" dirty="0"/>
          </a:p>
        </p:txBody>
      </p:sp>
    </p:spTree>
    <p:extLst>
      <p:ext uri="{BB962C8B-B14F-4D97-AF65-F5344CB8AC3E}">
        <p14:creationId xmlns:p14="http://schemas.microsoft.com/office/powerpoint/2010/main" val="379152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Requests to OSM Director Berry</a:t>
            </a:r>
            <a:br>
              <a:rPr lang="en-US" sz="3200" b="1" dirty="0">
                <a:solidFill>
                  <a:schemeClr val="bg1"/>
                </a:solidFill>
              </a:rPr>
            </a:br>
            <a:endParaRPr lang="en-US" sz="3200"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691515" y="1735282"/>
            <a:ext cx="8675370" cy="5265276"/>
          </a:xfrm>
        </p:spPr>
        <p:txBody>
          <a:bodyPr/>
          <a:lstStyle/>
          <a:p>
            <a:pPr>
              <a:lnSpc>
                <a:spcPct val="100000"/>
              </a:lnSpc>
            </a:pPr>
            <a:r>
              <a:rPr lang="en-US" sz="2400" dirty="0"/>
              <a:t>Masayesva and Nuvamsa asserted that Peabody has yet to provide a detailed timetable for completion of each major step in the reclamation plans including: </a:t>
            </a:r>
          </a:p>
          <a:p>
            <a:pPr marL="960120" lvl="1" indent="-457200">
              <a:lnSpc>
                <a:spcPct val="100000"/>
              </a:lnSpc>
              <a:buFont typeface="+mj-lt"/>
              <a:buAutoNum type="arabicParenR"/>
            </a:pPr>
            <a:r>
              <a:rPr lang="en-US" sz="2200" dirty="0"/>
              <a:t>Backfilling and grading; </a:t>
            </a:r>
          </a:p>
          <a:p>
            <a:pPr marL="960120" lvl="1" indent="-457200">
              <a:lnSpc>
                <a:spcPct val="100000"/>
              </a:lnSpc>
              <a:buFont typeface="+mj-lt"/>
              <a:buAutoNum type="arabicParenR"/>
            </a:pPr>
            <a:r>
              <a:rPr lang="en-US" sz="2200" dirty="0"/>
              <a:t>Protection and restoration of the hydrologic balance for surface and groundwater resources; and</a:t>
            </a:r>
          </a:p>
          <a:p>
            <a:pPr marL="960120" lvl="1" indent="-457200">
              <a:lnSpc>
                <a:spcPct val="100000"/>
              </a:lnSpc>
              <a:buFont typeface="+mj-lt"/>
              <a:buAutoNum type="arabicParenR"/>
            </a:pPr>
            <a:r>
              <a:rPr lang="en-US" sz="2200" dirty="0"/>
              <a:t>Redistribution of topsoil or approved topsoil substitutes</a:t>
            </a:r>
          </a:p>
          <a:p>
            <a:pPr>
              <a:lnSpc>
                <a:spcPct val="100000"/>
              </a:lnSpc>
            </a:pPr>
            <a:endParaRPr lang="en-US" sz="2400" dirty="0"/>
          </a:p>
          <a:p>
            <a:pPr marL="0" indent="0">
              <a:lnSpc>
                <a:spcPct val="100000"/>
              </a:lnSpc>
              <a:buNone/>
            </a:pPr>
            <a:br>
              <a:rPr lang="en-US" sz="2400" dirty="0"/>
            </a:br>
            <a:endParaRPr lang="en-US" sz="2400" dirty="0"/>
          </a:p>
        </p:txBody>
      </p:sp>
      <p:sp>
        <p:nvSpPr>
          <p:cNvPr id="4" name="Slide Number Placeholder 3">
            <a:extLst>
              <a:ext uri="{FF2B5EF4-FFF2-40B4-BE49-F238E27FC236}">
                <a16:creationId xmlns:a16="http://schemas.microsoft.com/office/drawing/2014/main" id="{24F80A2B-5CAE-423D-A85F-C2A4DB6E70B1}"/>
              </a:ext>
            </a:extLst>
          </p:cNvPr>
          <p:cNvSpPr>
            <a:spLocks noGrp="1"/>
          </p:cNvSpPr>
          <p:nvPr>
            <p:ph type="sldNum" sz="quarter" idx="12"/>
          </p:nvPr>
        </p:nvSpPr>
        <p:spPr/>
        <p:txBody>
          <a:bodyPr/>
          <a:lstStyle/>
          <a:p>
            <a:pPr algn="r"/>
            <a:fld id="{2BB29F5A-34A0-FB4B-9589-77B23B5C5448}" type="slidenum">
              <a:rPr lang="en-US" smtClean="0"/>
              <a:pPr algn="r"/>
              <a:t>14</a:t>
            </a:fld>
            <a:endParaRPr lang="en-US" dirty="0"/>
          </a:p>
        </p:txBody>
      </p:sp>
    </p:spTree>
    <p:extLst>
      <p:ext uri="{BB962C8B-B14F-4D97-AF65-F5344CB8AC3E}">
        <p14:creationId xmlns:p14="http://schemas.microsoft.com/office/powerpoint/2010/main" val="5320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b="1" dirty="0">
                <a:solidFill>
                  <a:schemeClr val="bg1"/>
                </a:solidFill>
              </a:rPr>
            </a:br>
            <a:r>
              <a:rPr lang="en-US" sz="3600" b="1" dirty="0">
                <a:solidFill>
                  <a:schemeClr val="bg1"/>
                </a:solidFill>
              </a:rPr>
              <a:t>Requests to OSM Director Berry</a:t>
            </a: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691515" y="1443789"/>
            <a:ext cx="8885622" cy="5428432"/>
          </a:xfrm>
        </p:spPr>
        <p:txBody>
          <a:bodyPr/>
          <a:lstStyle/>
          <a:p>
            <a:pPr>
              <a:lnSpc>
                <a:spcPct val="100000"/>
              </a:lnSpc>
            </a:pPr>
            <a:r>
              <a:rPr lang="en-US" sz="2400" dirty="0"/>
              <a:t>Masayesva and Nuvamsa also expressed tribal concerns of:</a:t>
            </a:r>
          </a:p>
          <a:p>
            <a:pPr marL="845820" lvl="1" indent="-342900">
              <a:lnSpc>
                <a:spcPct val="100000"/>
              </a:lnSpc>
              <a:buFont typeface="+mj-lt"/>
              <a:buAutoNum type="arabicParenR"/>
            </a:pPr>
            <a:r>
              <a:rPr lang="en-US" sz="2200" dirty="0"/>
              <a:t>Restoring springs, some of which are used for religious ceremonial purposes</a:t>
            </a:r>
          </a:p>
          <a:p>
            <a:pPr marL="845820" lvl="1" indent="-342900">
              <a:lnSpc>
                <a:spcPct val="100000"/>
              </a:lnSpc>
              <a:buFont typeface="+mj-lt"/>
              <a:buAutoNum type="arabicParenR"/>
            </a:pPr>
            <a:r>
              <a:rPr lang="en-US" sz="2200" dirty="0"/>
              <a:t>Restoring surface water which flowed through Moenkopi Wash, and which was the main source of irrigation for Moenkopi fields.  Moenkopi Wash is now dry due to the construction of over 165 impoundment dams on Peabody’s leasehold under the Nation-wide permit,  in violation of Section 404 of the Clean Water Act, which requires individual permits;</a:t>
            </a:r>
          </a:p>
          <a:p>
            <a:pPr marL="845820" lvl="1" indent="-342900">
              <a:lnSpc>
                <a:spcPct val="100000"/>
              </a:lnSpc>
              <a:buFont typeface="+mj-lt"/>
              <a:buAutoNum type="arabicParenR"/>
            </a:pPr>
            <a:r>
              <a:rPr lang="en-US" sz="2200" dirty="0"/>
              <a:t>Ameliorating high levels of arsenic in deep wells at First Mesa and Second Mesa villages due to over-drafting of billions of gallons of water from the Navajo Aquifer for mining uses over the past half century;</a:t>
            </a:r>
          </a:p>
        </p:txBody>
      </p:sp>
      <p:sp>
        <p:nvSpPr>
          <p:cNvPr id="4" name="Slide Number Placeholder 3">
            <a:extLst>
              <a:ext uri="{FF2B5EF4-FFF2-40B4-BE49-F238E27FC236}">
                <a16:creationId xmlns:a16="http://schemas.microsoft.com/office/drawing/2014/main" id="{415BB00F-19B3-49A7-A12E-BB2F71276C4A}"/>
              </a:ext>
            </a:extLst>
          </p:cNvPr>
          <p:cNvSpPr>
            <a:spLocks noGrp="1"/>
          </p:cNvSpPr>
          <p:nvPr>
            <p:ph type="sldNum" sz="quarter" idx="12"/>
          </p:nvPr>
        </p:nvSpPr>
        <p:spPr/>
        <p:txBody>
          <a:bodyPr/>
          <a:lstStyle/>
          <a:p>
            <a:pPr algn="r"/>
            <a:fld id="{2BB29F5A-34A0-FB4B-9589-77B23B5C5448}" type="slidenum">
              <a:rPr lang="en-US" smtClean="0"/>
              <a:pPr algn="r"/>
              <a:t>15</a:t>
            </a:fld>
            <a:endParaRPr lang="en-US" dirty="0"/>
          </a:p>
        </p:txBody>
      </p:sp>
    </p:spTree>
    <p:extLst>
      <p:ext uri="{BB962C8B-B14F-4D97-AF65-F5344CB8AC3E}">
        <p14:creationId xmlns:p14="http://schemas.microsoft.com/office/powerpoint/2010/main" val="149707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Requests to OSM Director Berry</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691515" y="1443789"/>
            <a:ext cx="8885622" cy="5428432"/>
          </a:xfrm>
        </p:spPr>
        <p:txBody>
          <a:bodyPr/>
          <a:lstStyle/>
          <a:p>
            <a:pPr>
              <a:lnSpc>
                <a:spcPct val="100000"/>
              </a:lnSpc>
            </a:pPr>
            <a:r>
              <a:rPr lang="en-US" sz="2400" dirty="0"/>
              <a:t>Masayesva and Nuvamsa also expressed concerns (continued):</a:t>
            </a:r>
          </a:p>
          <a:p>
            <a:pPr marL="914400" lvl="1" indent="-412750">
              <a:lnSpc>
                <a:spcPct val="100000"/>
              </a:lnSpc>
              <a:buFont typeface="+mj-lt"/>
              <a:buAutoNum type="arabicParenR" startAt="4"/>
            </a:pPr>
            <a:r>
              <a:rPr lang="en-US" sz="2200" dirty="0"/>
              <a:t>Construction of a facility to store all archaeological artifacts and remains of Hopi ancestors who settled on Black Mesa over 1,000 years ago that were recovered during mining operations. Hundreds of ancient burial sites and funerary sites were destroyed, some placed in storage and must be returned in accordance with Native American Graves Protection and Repatriation Act (NAGPRA)</a:t>
            </a:r>
          </a:p>
          <a:p>
            <a:pPr marL="845820" lvl="1" indent="-342900">
              <a:lnSpc>
                <a:spcPct val="100000"/>
              </a:lnSpc>
              <a:buFont typeface="+mj-lt"/>
              <a:buAutoNum type="arabicParenR" startAt="4"/>
            </a:pPr>
            <a:r>
              <a:rPr lang="en-US" sz="2200" dirty="0"/>
              <a:t>An alternative analysis, a review and reconsideration of the past-mining land use to consider options that might better address the dire economic condition facing the Hopi Tribe (and Navajo Nation) as a result of the premature closure of the Kayenta Mine.</a:t>
            </a:r>
          </a:p>
          <a:p>
            <a:pPr marL="845820" lvl="1" indent="-342900">
              <a:lnSpc>
                <a:spcPct val="100000"/>
              </a:lnSpc>
              <a:buFont typeface="+mj-lt"/>
              <a:buAutoNum type="arabicParenR" startAt="4"/>
            </a:pPr>
            <a:endParaRPr lang="en-US" sz="1760" dirty="0"/>
          </a:p>
          <a:p>
            <a:pPr>
              <a:lnSpc>
                <a:spcPct val="100000"/>
              </a:lnSpc>
            </a:pPr>
            <a:endParaRPr lang="en-US" sz="2400" dirty="0"/>
          </a:p>
          <a:p>
            <a:pPr marL="0" indent="0">
              <a:lnSpc>
                <a:spcPct val="100000"/>
              </a:lnSpc>
              <a:buNone/>
            </a:pPr>
            <a:br>
              <a:rPr lang="en-US" sz="2400" dirty="0"/>
            </a:br>
            <a:endParaRPr lang="en-US" sz="2400" dirty="0"/>
          </a:p>
        </p:txBody>
      </p:sp>
      <p:sp>
        <p:nvSpPr>
          <p:cNvPr id="4" name="Slide Number Placeholder 3">
            <a:extLst>
              <a:ext uri="{FF2B5EF4-FFF2-40B4-BE49-F238E27FC236}">
                <a16:creationId xmlns:a16="http://schemas.microsoft.com/office/drawing/2014/main" id="{9FE6F5E5-F038-43A5-B73B-C159D2825106}"/>
              </a:ext>
            </a:extLst>
          </p:cNvPr>
          <p:cNvSpPr>
            <a:spLocks noGrp="1"/>
          </p:cNvSpPr>
          <p:nvPr>
            <p:ph type="sldNum" sz="quarter" idx="12"/>
          </p:nvPr>
        </p:nvSpPr>
        <p:spPr/>
        <p:txBody>
          <a:bodyPr/>
          <a:lstStyle/>
          <a:p>
            <a:pPr algn="r"/>
            <a:fld id="{2BB29F5A-34A0-FB4B-9589-77B23B5C5448}" type="slidenum">
              <a:rPr lang="en-US" smtClean="0"/>
              <a:pPr algn="r"/>
              <a:t>16</a:t>
            </a:fld>
            <a:endParaRPr lang="en-US" dirty="0"/>
          </a:p>
        </p:txBody>
      </p:sp>
    </p:spTree>
    <p:extLst>
      <p:ext uri="{BB962C8B-B14F-4D97-AF65-F5344CB8AC3E}">
        <p14:creationId xmlns:p14="http://schemas.microsoft.com/office/powerpoint/2010/main" val="307408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Removal of Hopi Cultural Resources</a:t>
            </a:r>
            <a:br>
              <a:rPr lang="en-US" sz="5400" dirty="0">
                <a:solidFill>
                  <a:schemeClr val="bg1"/>
                </a:solidFill>
              </a:rPr>
            </a:br>
            <a:endParaRPr lang="en-US" dirty="0">
              <a:solidFill>
                <a:srgbClr val="CC0000"/>
              </a:solidFill>
            </a:endParaRPr>
          </a:p>
        </p:txBody>
      </p:sp>
      <p:grpSp>
        <p:nvGrpSpPr>
          <p:cNvPr id="4" name="Google Shape;209;p35">
            <a:extLst>
              <a:ext uri="{FF2B5EF4-FFF2-40B4-BE49-F238E27FC236}">
                <a16:creationId xmlns:a16="http://schemas.microsoft.com/office/drawing/2014/main" id="{2B298C31-D4D6-47F3-8D31-AF09F51F3410}"/>
              </a:ext>
            </a:extLst>
          </p:cNvPr>
          <p:cNvGrpSpPr/>
          <p:nvPr/>
        </p:nvGrpSpPr>
        <p:grpSpPr>
          <a:xfrm>
            <a:off x="126321" y="1343156"/>
            <a:ext cx="10750225" cy="6312568"/>
            <a:chOff x="901952" y="690250"/>
            <a:chExt cx="8364624" cy="4193950"/>
          </a:xfrm>
        </p:grpSpPr>
        <p:pic>
          <p:nvPicPr>
            <p:cNvPr id="6" name="Google Shape;210;p35">
              <a:extLst>
                <a:ext uri="{FF2B5EF4-FFF2-40B4-BE49-F238E27FC236}">
                  <a16:creationId xmlns:a16="http://schemas.microsoft.com/office/drawing/2014/main" id="{34284611-4DCE-4267-B759-ABEE6B73E39A}"/>
                </a:ext>
              </a:extLst>
            </p:cNvPr>
            <p:cNvPicPr preferRelativeResize="0"/>
            <p:nvPr/>
          </p:nvPicPr>
          <p:blipFill rotWithShape="1">
            <a:blip r:embed="rId3">
              <a:alphaModFix/>
            </a:blip>
            <a:srcRect t="764"/>
            <a:stretch/>
          </p:blipFill>
          <p:spPr>
            <a:xfrm>
              <a:off x="901952" y="690250"/>
              <a:ext cx="7652200" cy="4111950"/>
            </a:xfrm>
            <a:prstGeom prst="rect">
              <a:avLst/>
            </a:prstGeom>
            <a:noFill/>
            <a:ln>
              <a:noFill/>
            </a:ln>
          </p:spPr>
        </p:pic>
        <p:sp>
          <p:nvSpPr>
            <p:cNvPr id="7" name="Google Shape;211;p35">
              <a:extLst>
                <a:ext uri="{FF2B5EF4-FFF2-40B4-BE49-F238E27FC236}">
                  <a16:creationId xmlns:a16="http://schemas.microsoft.com/office/drawing/2014/main" id="{DEE9C8DF-D840-4AAA-A0E9-C49D4B8E188B}"/>
                </a:ext>
              </a:extLst>
            </p:cNvPr>
            <p:cNvSpPr txBox="1"/>
            <p:nvPr/>
          </p:nvSpPr>
          <p:spPr>
            <a:xfrm>
              <a:off x="6021176" y="4763000"/>
              <a:ext cx="3245400" cy="1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highlight>
                    <a:srgbClr val="FFFFFF"/>
                  </a:highlight>
                </a:rPr>
                <a:t> </a:t>
              </a:r>
              <a:r>
                <a:rPr lang="en" sz="1100" b="1">
                  <a:highlight>
                    <a:srgbClr val="FFFFFF"/>
                  </a:highlight>
                  <a:uFill>
                    <a:noFill/>
                  </a:uFill>
                  <a:hlinkClick r:id="rId4"/>
                </a:rPr>
                <a:t>Black Mesa Archaeological Project </a:t>
              </a:r>
              <a:endParaRPr b="1"/>
            </a:p>
          </p:txBody>
        </p:sp>
      </p:grpSp>
      <p:sp>
        <p:nvSpPr>
          <p:cNvPr id="2" name="Slide Number Placeholder 1">
            <a:extLst>
              <a:ext uri="{FF2B5EF4-FFF2-40B4-BE49-F238E27FC236}">
                <a16:creationId xmlns:a16="http://schemas.microsoft.com/office/drawing/2014/main" id="{8F8A377C-EF1C-41F6-B590-E920D6825F0F}"/>
              </a:ext>
            </a:extLst>
          </p:cNvPr>
          <p:cNvSpPr>
            <a:spLocks noGrp="1"/>
          </p:cNvSpPr>
          <p:nvPr>
            <p:ph type="sldNum" idx="12"/>
          </p:nvPr>
        </p:nvSpPr>
        <p:spPr/>
        <p:txBody>
          <a:bodyPr/>
          <a:lstStyle/>
          <a:p>
            <a:pPr algn="r"/>
            <a:fld id="{00000000-1234-1234-1234-123412341234}" type="slidenum">
              <a:rPr lang="en" smtClean="0"/>
              <a:pPr algn="r"/>
              <a:t>17</a:t>
            </a:fld>
            <a:endParaRPr lang="en"/>
          </a:p>
        </p:txBody>
      </p:sp>
    </p:spTree>
    <p:extLst>
      <p:ext uri="{BB962C8B-B14F-4D97-AF65-F5344CB8AC3E}">
        <p14:creationId xmlns:p14="http://schemas.microsoft.com/office/powerpoint/2010/main" val="6158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Requests to OSM Director Berry</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691515" y="1468217"/>
            <a:ext cx="8675370" cy="5428432"/>
          </a:xfrm>
        </p:spPr>
        <p:txBody>
          <a:bodyPr/>
          <a:lstStyle/>
          <a:p>
            <a:pPr>
              <a:lnSpc>
                <a:spcPct val="100000"/>
              </a:lnSpc>
            </a:pPr>
            <a:r>
              <a:rPr lang="en-US" sz="2400" dirty="0"/>
              <a:t>On July 21, 2020, Representative Grijalva (D-AZ) also wrote to Mr. Berry with similar concerns; and inquiring on the status of OSM’s steps to comply with reclamation of mined lands.  Representative Grijalva also expressed concern over Peabody’s lack of public permitting process</a:t>
            </a:r>
          </a:p>
          <a:p>
            <a:pPr>
              <a:lnSpc>
                <a:spcPct val="100000"/>
              </a:lnSpc>
            </a:pPr>
            <a:r>
              <a:rPr lang="en-US" sz="2400" dirty="0"/>
              <a:t>On September 25, 2020 Mr. Berry responded to Masayesva and Nuvamsa; and to Representative Grijalva stating OSM is </a:t>
            </a:r>
            <a:r>
              <a:rPr lang="en-US" sz="2400" i="1" dirty="0"/>
              <a:t>“committed to enforcing the full reclamation of land disbursed by surface coal mining activities in accordance with the Surface Mining Control and Reclamation Act (SMCRA) and supporting regulations found at Title 30 of the Code of Federal Regulations”. </a:t>
            </a:r>
            <a:r>
              <a:rPr lang="en-US" sz="2400" dirty="0"/>
              <a:t>Copies of this letter were distributed to the Hopi tribal leadership </a:t>
            </a:r>
          </a:p>
          <a:p>
            <a:pPr marL="0" indent="0">
              <a:lnSpc>
                <a:spcPct val="100000"/>
              </a:lnSpc>
              <a:buNone/>
            </a:pPr>
            <a:br>
              <a:rPr lang="en-US" sz="2400" i="1" dirty="0"/>
            </a:br>
            <a:endParaRPr lang="en-US" sz="2400" i="1" dirty="0"/>
          </a:p>
        </p:txBody>
      </p:sp>
      <p:sp>
        <p:nvSpPr>
          <p:cNvPr id="4" name="Slide Number Placeholder 3">
            <a:extLst>
              <a:ext uri="{FF2B5EF4-FFF2-40B4-BE49-F238E27FC236}">
                <a16:creationId xmlns:a16="http://schemas.microsoft.com/office/drawing/2014/main" id="{186978BE-6A0E-4C03-BDA5-D273B25AD464}"/>
              </a:ext>
            </a:extLst>
          </p:cNvPr>
          <p:cNvSpPr>
            <a:spLocks noGrp="1"/>
          </p:cNvSpPr>
          <p:nvPr>
            <p:ph type="sldNum" sz="quarter" idx="12"/>
          </p:nvPr>
        </p:nvSpPr>
        <p:spPr/>
        <p:txBody>
          <a:bodyPr/>
          <a:lstStyle/>
          <a:p>
            <a:pPr algn="r"/>
            <a:fld id="{2BB29F5A-34A0-FB4B-9589-77B23B5C5448}" type="slidenum">
              <a:rPr lang="en-US" smtClean="0"/>
              <a:pPr algn="r"/>
              <a:t>18</a:t>
            </a:fld>
            <a:endParaRPr lang="en-US" dirty="0"/>
          </a:p>
        </p:txBody>
      </p:sp>
    </p:spTree>
    <p:extLst>
      <p:ext uri="{BB962C8B-B14F-4D97-AF65-F5344CB8AC3E}">
        <p14:creationId xmlns:p14="http://schemas.microsoft.com/office/powerpoint/2010/main" val="19968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04;p20">
            <a:extLst>
              <a:ext uri="{FF2B5EF4-FFF2-40B4-BE49-F238E27FC236}">
                <a16:creationId xmlns:a16="http://schemas.microsoft.com/office/drawing/2014/main" id="{4C7C5162-1F0B-4804-AB96-F7915BA10D01}"/>
              </a:ext>
            </a:extLst>
          </p:cNvPr>
          <p:cNvPicPr preferRelativeResize="0"/>
          <p:nvPr/>
        </p:nvPicPr>
        <p:blipFill rotWithShape="1">
          <a:blip r:embed="rId2"/>
          <a:srcRect t="7697" r="16353" b="1394"/>
          <a:stretch/>
        </p:blipFill>
        <p:spPr>
          <a:xfrm>
            <a:off x="5358064" y="231090"/>
            <a:ext cx="4700335" cy="5076373"/>
          </a:xfrm>
          <a:prstGeom prst="rect">
            <a:avLst/>
          </a:prstGeom>
          <a:noFill/>
        </p:spPr>
      </p:pic>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318535" y="810491"/>
            <a:ext cx="4097601" cy="1730940"/>
          </a:xfrm>
        </p:spPr>
        <p:txBody>
          <a:bodyPr anchor="b">
            <a:normAutofit fontScale="90000"/>
          </a:bodyPr>
          <a:lstStyle/>
          <a:p>
            <a:br>
              <a:rPr lang="en-US" sz="2100" dirty="0"/>
            </a:br>
            <a:r>
              <a:rPr lang="en-US" sz="3600" b="1" dirty="0"/>
              <a:t>2015 BIA Navajo Region Letter to Peabody Coal</a:t>
            </a:r>
            <a:br>
              <a:rPr lang="en-US" sz="2100" dirty="0"/>
            </a:br>
            <a:endParaRPr lang="en-US" sz="2100" dirty="0"/>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306150" y="2570026"/>
            <a:ext cx="4923575" cy="3935617"/>
          </a:xfrm>
        </p:spPr>
        <p:txBody>
          <a:bodyPr anchor="t">
            <a:normAutofit/>
          </a:bodyPr>
          <a:lstStyle/>
          <a:p>
            <a:pPr marL="457200" lvl="0" indent="-317500" rtl="0">
              <a:spcBef>
                <a:spcPts val="0"/>
              </a:spcBef>
              <a:spcAft>
                <a:spcPts val="0"/>
              </a:spcAft>
              <a:buClr>
                <a:srgbClr val="000000"/>
              </a:buClr>
              <a:buSzPts val="1400"/>
              <a:buChar char="●"/>
            </a:pPr>
            <a:r>
              <a:rPr lang="en-US" sz="2400" dirty="0"/>
              <a:t>Despite being “pre-law,” Peabody’s lease with Hopi still requires the land to be reclaimed and returned in “as good condition as received.”</a:t>
            </a:r>
          </a:p>
          <a:p>
            <a:pPr marL="457200" lvl="0" indent="-317500" rtl="0">
              <a:spcBef>
                <a:spcPts val="0"/>
              </a:spcBef>
              <a:spcAft>
                <a:spcPts val="0"/>
              </a:spcAft>
              <a:buClr>
                <a:srgbClr val="000000"/>
              </a:buClr>
              <a:buSzPts val="1400"/>
              <a:buChar char="●"/>
            </a:pPr>
            <a:endParaRPr lang="en-US" sz="2600" dirty="0"/>
          </a:p>
          <a:p>
            <a:pPr marL="457200" lvl="0" indent="-317500" rtl="0">
              <a:spcBef>
                <a:spcPts val="0"/>
              </a:spcBef>
              <a:spcAft>
                <a:spcPts val="0"/>
              </a:spcAft>
              <a:buClr>
                <a:srgbClr val="000000"/>
              </a:buClr>
              <a:buSzPts val="1400"/>
              <a:buChar char="●"/>
            </a:pPr>
            <a:r>
              <a:rPr lang="en-US" sz="2400" dirty="0"/>
              <a:t>In 2015, the Bureau of Indian Affairs notified Peabody of significant “unacceptable” deficiencies with its reclamation of Black Mesa Mine.</a:t>
            </a:r>
          </a:p>
          <a:p>
            <a:endParaRPr lang="en-US" sz="1600" dirty="0"/>
          </a:p>
        </p:txBody>
      </p:sp>
      <p:sp>
        <p:nvSpPr>
          <p:cNvPr id="4" name="Slide Number Placeholder 3">
            <a:extLst>
              <a:ext uri="{FF2B5EF4-FFF2-40B4-BE49-F238E27FC236}">
                <a16:creationId xmlns:a16="http://schemas.microsoft.com/office/drawing/2014/main" id="{D511E501-B0A8-4EE6-8440-94CC1A676851}"/>
              </a:ext>
            </a:extLst>
          </p:cNvPr>
          <p:cNvSpPr>
            <a:spLocks noGrp="1"/>
          </p:cNvSpPr>
          <p:nvPr>
            <p:ph type="sldNum" sz="quarter" idx="12"/>
          </p:nvPr>
        </p:nvSpPr>
        <p:spPr/>
        <p:txBody>
          <a:bodyPr/>
          <a:lstStyle/>
          <a:p>
            <a:pPr algn="r"/>
            <a:fld id="{2BB29F5A-34A0-FB4B-9589-77B23B5C5448}" type="slidenum">
              <a:rPr lang="en-US" smtClean="0"/>
              <a:pPr algn="r"/>
              <a:t>19</a:t>
            </a:fld>
            <a:endParaRPr lang="en-US" dirty="0"/>
          </a:p>
        </p:txBody>
      </p:sp>
    </p:spTree>
    <p:extLst>
      <p:ext uri="{BB962C8B-B14F-4D97-AF65-F5344CB8AC3E}">
        <p14:creationId xmlns:p14="http://schemas.microsoft.com/office/powerpoint/2010/main" val="237265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19066"/>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Purpose of the Briefing on Mine Reclamation</a:t>
            </a: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13348" y="1440617"/>
            <a:ext cx="8853537" cy="5622042"/>
          </a:xfrm>
        </p:spPr>
        <p:txBody>
          <a:bodyPr/>
          <a:lstStyle/>
          <a:p>
            <a:pPr>
              <a:buSzPct val="100000"/>
            </a:pPr>
            <a:r>
              <a:rPr lang="en-US" sz="2400" dirty="0"/>
              <a:t>After about half a century of coal mining on Black Mesa, mining has essentially come to a close but there is a need to make sure tribal lands, water resources, vegetation, archaeological and cultural resources are reclaimed and rehabilitated in accordance with federal law</a:t>
            </a:r>
          </a:p>
          <a:p>
            <a:pPr>
              <a:buSzPct val="100000"/>
            </a:pPr>
            <a:r>
              <a:rPr lang="en-US" sz="2400" dirty="0"/>
              <a:t>Significant damage to the tribe’s natural and cultural resources have been caused through 50 years of mining but it appears the tribe’s federal trustee, Office of Surface Mining, Reclamation and Enforcement (OSMRE) and the Peabody Coal Company want to delay the statutorily mandated reclamation under the Surface Mining Control and Reclamation Act (SMCRA)</a:t>
            </a:r>
          </a:p>
          <a:p>
            <a:endParaRPr lang="en-US" sz="2400" dirty="0"/>
          </a:p>
        </p:txBody>
      </p:sp>
      <p:sp>
        <p:nvSpPr>
          <p:cNvPr id="4" name="Slide Number Placeholder 3">
            <a:extLst>
              <a:ext uri="{FF2B5EF4-FFF2-40B4-BE49-F238E27FC236}">
                <a16:creationId xmlns:a16="http://schemas.microsoft.com/office/drawing/2014/main" id="{F0B8E2EF-D500-41C7-9315-13812AE0B3B6}"/>
              </a:ext>
            </a:extLst>
          </p:cNvPr>
          <p:cNvSpPr>
            <a:spLocks noGrp="1"/>
          </p:cNvSpPr>
          <p:nvPr>
            <p:ph type="sldNum" sz="quarter" idx="12"/>
          </p:nvPr>
        </p:nvSpPr>
        <p:spPr/>
        <p:txBody>
          <a:bodyPr/>
          <a:lstStyle/>
          <a:p>
            <a:pPr algn="r"/>
            <a:fld id="{2BB29F5A-34A0-FB4B-9589-77B23B5C5448}" type="slidenum">
              <a:rPr lang="en-US" smtClean="0"/>
              <a:pPr algn="r"/>
              <a:t>2</a:t>
            </a:fld>
            <a:endParaRPr lang="en-US" dirty="0"/>
          </a:p>
        </p:txBody>
      </p:sp>
    </p:spTree>
    <p:extLst>
      <p:ext uri="{BB962C8B-B14F-4D97-AF65-F5344CB8AC3E}">
        <p14:creationId xmlns:p14="http://schemas.microsoft.com/office/powerpoint/2010/main" val="4097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Requests to OSM Director Berry</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77215" y="1537422"/>
            <a:ext cx="8675370" cy="5428432"/>
          </a:xfrm>
        </p:spPr>
        <p:txBody>
          <a:bodyPr/>
          <a:lstStyle/>
          <a:p>
            <a:pPr>
              <a:lnSpc>
                <a:spcPct val="100000"/>
              </a:lnSpc>
            </a:pPr>
            <a:r>
              <a:rPr lang="en-US" sz="2400" dirty="0"/>
              <a:t>The BIA’s June 9, 2015, letter to Peabody Energy Corporation concerns Indian lands lease relinquishment requirements and mined lands revegetation standards</a:t>
            </a:r>
          </a:p>
          <a:p>
            <a:pPr lvl="1">
              <a:lnSpc>
                <a:spcPct val="100000"/>
              </a:lnSpc>
            </a:pPr>
            <a:endParaRPr lang="en-US" sz="400" dirty="0"/>
          </a:p>
          <a:p>
            <a:pPr lvl="1">
              <a:lnSpc>
                <a:spcPct val="100000"/>
              </a:lnSpc>
            </a:pPr>
            <a:r>
              <a:rPr lang="en-US" sz="2200" dirty="0"/>
              <a:t>Above standards require that “lands mined after the 1977 creation of the Surface Mining Control and Reclamation Act (SMCRA), the promulgated federal regulations at 30 CFR 750 include clear guidance defining vegetation success standards”.</a:t>
            </a:r>
          </a:p>
          <a:p>
            <a:pPr lvl="1">
              <a:lnSpc>
                <a:spcPct val="100000"/>
              </a:lnSpc>
            </a:pPr>
            <a:endParaRPr lang="en-US" sz="400" dirty="0"/>
          </a:p>
          <a:p>
            <a:pPr lvl="1">
              <a:lnSpc>
                <a:spcPct val="100000"/>
              </a:lnSpc>
            </a:pPr>
            <a:r>
              <a:rPr lang="en-US" sz="2200" dirty="0"/>
              <a:t>The applicability of this regulation on pre-SMCRA mined lands are not clear, resulting in lack of reclamation of “pre-law” lands</a:t>
            </a:r>
          </a:p>
          <a:p>
            <a:pPr marL="502920" lvl="1" indent="0">
              <a:lnSpc>
                <a:spcPct val="100000"/>
              </a:lnSpc>
              <a:buNone/>
            </a:pPr>
            <a:br>
              <a:rPr lang="en-US" sz="1960" i="1" dirty="0"/>
            </a:br>
            <a:endParaRPr lang="en-US" sz="1960" i="1" dirty="0"/>
          </a:p>
        </p:txBody>
      </p:sp>
      <p:sp>
        <p:nvSpPr>
          <p:cNvPr id="4" name="Slide Number Placeholder 3">
            <a:extLst>
              <a:ext uri="{FF2B5EF4-FFF2-40B4-BE49-F238E27FC236}">
                <a16:creationId xmlns:a16="http://schemas.microsoft.com/office/drawing/2014/main" id="{67B63C1B-6991-483A-9C69-85E199F9E7EB}"/>
              </a:ext>
            </a:extLst>
          </p:cNvPr>
          <p:cNvSpPr>
            <a:spLocks noGrp="1"/>
          </p:cNvSpPr>
          <p:nvPr>
            <p:ph type="sldNum" sz="quarter" idx="12"/>
          </p:nvPr>
        </p:nvSpPr>
        <p:spPr/>
        <p:txBody>
          <a:bodyPr/>
          <a:lstStyle/>
          <a:p>
            <a:pPr algn="r"/>
            <a:fld id="{2BB29F5A-34A0-FB4B-9589-77B23B5C5448}" type="slidenum">
              <a:rPr lang="en-US" smtClean="0"/>
              <a:pPr algn="r"/>
              <a:t>20</a:t>
            </a:fld>
            <a:endParaRPr lang="en-US" dirty="0"/>
          </a:p>
        </p:txBody>
      </p:sp>
    </p:spTree>
    <p:extLst>
      <p:ext uri="{BB962C8B-B14F-4D97-AF65-F5344CB8AC3E}">
        <p14:creationId xmlns:p14="http://schemas.microsoft.com/office/powerpoint/2010/main" val="25573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2015 BIA Letter to Peabody</a:t>
            </a:r>
            <a:br>
              <a:rPr lang="en-US" sz="5400" dirty="0">
                <a:solidFill>
                  <a:schemeClr val="bg1"/>
                </a:solidFill>
              </a:rPr>
            </a:br>
            <a:endParaRPr lang="en-US"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354631" y="1637727"/>
            <a:ext cx="8675370" cy="4931516"/>
          </a:xfrm>
        </p:spPr>
        <p:txBody>
          <a:bodyPr/>
          <a:lstStyle/>
          <a:p>
            <a:pPr marL="0" lvl="0" indent="0" algn="l" rtl="0">
              <a:lnSpc>
                <a:spcPct val="100000"/>
              </a:lnSpc>
              <a:spcBef>
                <a:spcPts val="0"/>
              </a:spcBef>
              <a:spcAft>
                <a:spcPts val="0"/>
              </a:spcAft>
              <a:buNone/>
            </a:pPr>
            <a:r>
              <a:rPr lang="en-US" sz="2400" i="1" dirty="0"/>
              <a:t>“Considerable acreages remaining as raw ungraded and eroding spoil piles, largely void of vegetation. On other areas where spoils have been rough-graded, these acreages were not topsoiled to promote revegetation and/or were not backfilled/graded in a manner that allowed suitable plant growth material to be present on the surface. … Some of these acreages have been idle for many years, having prominent ‘moonscape’ surface features and heavily eroding slopes. </a:t>
            </a:r>
            <a:r>
              <a:rPr lang="en-US" sz="2400" b="1" i="1" dirty="0"/>
              <a:t>These acreages are determined not to be in accordance with the lease requirements and are therefore not acceptable.”</a:t>
            </a:r>
          </a:p>
          <a:p>
            <a:pPr marL="0" lvl="0" indent="0" algn="r" rtl="0">
              <a:lnSpc>
                <a:spcPct val="100000"/>
              </a:lnSpc>
              <a:spcBef>
                <a:spcPts val="0"/>
              </a:spcBef>
              <a:spcAft>
                <a:spcPts val="0"/>
              </a:spcAft>
              <a:buNone/>
            </a:pPr>
            <a:r>
              <a:rPr lang="en-US" sz="2400" i="1" dirty="0"/>
              <a:t>Bureau of Indian Affairs-Navajo Regional Office (June 9, 2015)</a:t>
            </a:r>
          </a:p>
          <a:p>
            <a:endParaRPr lang="en-US" dirty="0"/>
          </a:p>
        </p:txBody>
      </p:sp>
      <p:sp>
        <p:nvSpPr>
          <p:cNvPr id="4" name="Slide Number Placeholder 3">
            <a:extLst>
              <a:ext uri="{FF2B5EF4-FFF2-40B4-BE49-F238E27FC236}">
                <a16:creationId xmlns:a16="http://schemas.microsoft.com/office/drawing/2014/main" id="{62AE5BB9-087B-4950-BBFD-03124B38A541}"/>
              </a:ext>
            </a:extLst>
          </p:cNvPr>
          <p:cNvSpPr>
            <a:spLocks noGrp="1"/>
          </p:cNvSpPr>
          <p:nvPr>
            <p:ph type="sldNum" sz="quarter" idx="12"/>
          </p:nvPr>
        </p:nvSpPr>
        <p:spPr/>
        <p:txBody>
          <a:bodyPr/>
          <a:lstStyle/>
          <a:p>
            <a:fld id="{2BB29F5A-34A0-FB4B-9589-77B23B5C5448}" type="slidenum">
              <a:rPr lang="en-US" smtClean="0"/>
              <a:t>21</a:t>
            </a:fld>
            <a:endParaRPr lang="en-US" dirty="0"/>
          </a:p>
        </p:txBody>
      </p:sp>
    </p:spTree>
    <p:extLst>
      <p:ext uri="{BB962C8B-B14F-4D97-AF65-F5344CB8AC3E}">
        <p14:creationId xmlns:p14="http://schemas.microsoft.com/office/powerpoint/2010/main" val="12089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025EFD5-738C-41B9-87FE-0C00E211B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id="{AFF618EA-9403-4711-BFEF-D5CE156DA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03" r="12411"/>
          <a:stretch/>
        </p:blipFill>
        <p:spPr bwMode="auto">
          <a:xfrm>
            <a:off x="1152870" y="1101437"/>
            <a:ext cx="3123582" cy="438160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37" name="Arc 136">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663" y="462385"/>
            <a:ext cx="2465016" cy="3386285"/>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4807314" y="503508"/>
            <a:ext cx="4720224" cy="1761710"/>
          </a:xfrm>
        </p:spPr>
        <p:txBody>
          <a:bodyPr>
            <a:normAutofit fontScale="90000"/>
          </a:bodyPr>
          <a:lstStyle/>
          <a:p>
            <a:br>
              <a:rPr lang="en-US" sz="2300" dirty="0"/>
            </a:br>
            <a:r>
              <a:rPr lang="en-US" sz="3600" dirty="0">
                <a:latin typeface="+mn-lt"/>
              </a:rPr>
              <a:t>Surface Mining Control &amp; Reclamation Act: An Overview</a:t>
            </a:r>
            <a:br>
              <a:rPr lang="en-US" sz="2300" b="1" dirty="0"/>
            </a:br>
            <a:endParaRPr lang="en-US" sz="2300" b="1" dirty="0"/>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4807314" y="2673195"/>
            <a:ext cx="4720224" cy="4931517"/>
          </a:xfrm>
        </p:spPr>
        <p:txBody>
          <a:bodyPr>
            <a:normAutofit/>
          </a:bodyPr>
          <a:lstStyle/>
          <a:p>
            <a:pPr marL="0" indent="0">
              <a:buNone/>
            </a:pPr>
            <a:r>
              <a:rPr lang="en-US" sz="2400" dirty="0"/>
              <a:t>On tribal lands, the law is administered by the Office of Surface Mining, Reclamation and Enforcement (OSMRE), an agency of the U.S. Dept of the Interior</a:t>
            </a:r>
          </a:p>
          <a:p>
            <a:pPr marL="0" indent="0">
              <a:buNone/>
            </a:pPr>
            <a:endParaRPr lang="en-US" dirty="0"/>
          </a:p>
        </p:txBody>
      </p:sp>
      <p:sp>
        <p:nvSpPr>
          <p:cNvPr id="4" name="Slide Number Placeholder 3">
            <a:extLst>
              <a:ext uri="{FF2B5EF4-FFF2-40B4-BE49-F238E27FC236}">
                <a16:creationId xmlns:a16="http://schemas.microsoft.com/office/drawing/2014/main" id="{11F25EA3-A5CA-4887-A403-3EEFD8FE627A}"/>
              </a:ext>
            </a:extLst>
          </p:cNvPr>
          <p:cNvSpPr>
            <a:spLocks noGrp="1"/>
          </p:cNvSpPr>
          <p:nvPr>
            <p:ph type="sldNum" sz="quarter" idx="12"/>
          </p:nvPr>
        </p:nvSpPr>
        <p:spPr>
          <a:xfrm>
            <a:off x="8446632" y="7203863"/>
            <a:ext cx="920253" cy="413808"/>
          </a:xfrm>
        </p:spPr>
        <p:txBody>
          <a:bodyPr>
            <a:normAutofit/>
          </a:bodyPr>
          <a:lstStyle/>
          <a:p>
            <a:pPr algn="r">
              <a:spcAft>
                <a:spcPts val="600"/>
              </a:spcAft>
            </a:pPr>
            <a:fld id="{2BB29F5A-34A0-FB4B-9589-77B23B5C5448}" type="slidenum">
              <a:rPr lang="en-US" smtClean="0"/>
              <a:pPr algn="r">
                <a:spcAft>
                  <a:spcPts val="600"/>
                </a:spcAft>
              </a:pPr>
              <a:t>22</a:t>
            </a:fld>
            <a:endParaRPr lang="en-US" dirty="0"/>
          </a:p>
        </p:txBody>
      </p:sp>
    </p:spTree>
    <p:extLst>
      <p:ext uri="{BB962C8B-B14F-4D97-AF65-F5344CB8AC3E}">
        <p14:creationId xmlns:p14="http://schemas.microsoft.com/office/powerpoint/2010/main" val="384273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Surface Mining Control &amp; Reclamation Act: Overview</a:t>
            </a:r>
            <a:br>
              <a:rPr lang="en-US" sz="5400" dirty="0">
                <a:solidFill>
                  <a:schemeClr val="bg1"/>
                </a:solidFill>
              </a:rPr>
            </a:br>
            <a:endParaRPr lang="en-US"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313978" y="1392356"/>
            <a:ext cx="8675370" cy="5390538"/>
          </a:xfrm>
        </p:spPr>
        <p:txBody>
          <a:bodyPr/>
          <a:lstStyle/>
          <a:p>
            <a:pPr marL="114300" lvl="0" indent="0" algn="l" rtl="0">
              <a:lnSpc>
                <a:spcPct val="100000"/>
              </a:lnSpc>
              <a:spcBef>
                <a:spcPts val="0"/>
              </a:spcBef>
              <a:spcAft>
                <a:spcPts val="0"/>
              </a:spcAft>
              <a:buClr>
                <a:srgbClr val="666666"/>
              </a:buClr>
              <a:buSzPts val="1800"/>
              <a:buNone/>
            </a:pPr>
            <a:r>
              <a:rPr lang="en-US" sz="2400" b="1" dirty="0"/>
              <a:t>What is SMCRA?  </a:t>
            </a:r>
            <a:r>
              <a:rPr lang="en-US" sz="2400" dirty="0"/>
              <a:t>The Surface Mining Control and Reclamation Act, or </a:t>
            </a:r>
            <a:r>
              <a:rPr lang="en-US" sz="2400" dirty="0">
                <a:solidFill>
                  <a:srgbClr val="666666"/>
                </a:solidFill>
              </a:rPr>
              <a:t>SMCRA is the primary federal law that regulates coal mining and mine reclamation in the United States. </a:t>
            </a:r>
            <a:r>
              <a:rPr lang="en-US" sz="2400" dirty="0"/>
              <a:t>Enacted in 1977, the law requires:</a:t>
            </a:r>
          </a:p>
          <a:p>
            <a:pPr marL="457200" lvl="0" indent="-228600" algn="l" rtl="0">
              <a:lnSpc>
                <a:spcPct val="100000"/>
              </a:lnSpc>
              <a:spcBef>
                <a:spcPts val="0"/>
              </a:spcBef>
              <a:spcAft>
                <a:spcPts val="0"/>
              </a:spcAft>
              <a:buClr>
                <a:srgbClr val="666666"/>
              </a:buClr>
              <a:buSzPct val="100000"/>
            </a:pPr>
            <a:r>
              <a:rPr lang="en-US" sz="2400" dirty="0"/>
              <a:t>Reclamation work to occur “contemporaneously” with mining.</a:t>
            </a:r>
          </a:p>
          <a:p>
            <a:pPr marL="465138" lvl="1" indent="-241300" algn="l" rtl="0">
              <a:lnSpc>
                <a:spcPct val="100000"/>
              </a:lnSpc>
              <a:spcBef>
                <a:spcPts val="0"/>
              </a:spcBef>
              <a:spcAft>
                <a:spcPts val="0"/>
              </a:spcAft>
              <a:buSzPct val="100000"/>
            </a:pPr>
            <a:r>
              <a:rPr lang="en-US" sz="2400" dirty="0"/>
              <a:t>Environmental impacts of mine closure to be analyzed.</a:t>
            </a:r>
          </a:p>
          <a:p>
            <a:pPr marL="465138" lvl="1" indent="-241300" algn="l" rtl="0">
              <a:lnSpc>
                <a:spcPct val="100000"/>
              </a:lnSpc>
              <a:spcBef>
                <a:spcPts val="0"/>
              </a:spcBef>
              <a:spcAft>
                <a:spcPts val="0"/>
              </a:spcAft>
              <a:buSzPct val="100000"/>
            </a:pPr>
            <a:r>
              <a:rPr lang="en-US" sz="2400" dirty="0"/>
              <a:t>Restoration of mined land to conditions capable of supporting prior uses.</a:t>
            </a:r>
          </a:p>
          <a:p>
            <a:pPr marL="465138" lvl="1" indent="-241300" algn="l" rtl="0">
              <a:lnSpc>
                <a:spcPct val="100000"/>
              </a:lnSpc>
              <a:spcBef>
                <a:spcPts val="0"/>
              </a:spcBef>
              <a:spcAft>
                <a:spcPts val="0"/>
              </a:spcAft>
              <a:buSzPct val="100000"/>
            </a:pPr>
            <a:r>
              <a:rPr lang="en-US" sz="2400" dirty="0"/>
              <a:t>Restoration of groundwater “recharge capacity” to pre-mine conditions.</a:t>
            </a:r>
          </a:p>
          <a:p>
            <a:pPr marL="465138" lvl="1" indent="-241300" algn="l" rtl="0">
              <a:lnSpc>
                <a:spcPct val="100000"/>
              </a:lnSpc>
              <a:spcBef>
                <a:spcPts val="0"/>
              </a:spcBef>
              <a:spcAft>
                <a:spcPts val="0"/>
              </a:spcAft>
              <a:buSzPct val="100000"/>
            </a:pPr>
            <a:r>
              <a:rPr lang="en-US" sz="2400" dirty="0"/>
              <a:t>A detailed timetable for completion of each major step of reclamation.</a:t>
            </a:r>
          </a:p>
          <a:p>
            <a:pPr marL="465138" lvl="1" indent="-241300" algn="l" rtl="0">
              <a:lnSpc>
                <a:spcPct val="100000"/>
              </a:lnSpc>
              <a:spcBef>
                <a:spcPts val="0"/>
              </a:spcBef>
              <a:spcAft>
                <a:spcPts val="0"/>
              </a:spcAft>
              <a:buSzPct val="100000"/>
            </a:pPr>
            <a:r>
              <a:rPr lang="en-US" sz="2400" dirty="0"/>
              <a:t>Objective is to leave mined lands in a manner defined as being “as good condition as received”</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4AE6301D-9E20-4E20-BAF1-067B34CC51B1}"/>
              </a:ext>
            </a:extLst>
          </p:cNvPr>
          <p:cNvSpPr>
            <a:spLocks noGrp="1"/>
          </p:cNvSpPr>
          <p:nvPr>
            <p:ph type="sldNum" sz="quarter" idx="12"/>
          </p:nvPr>
        </p:nvSpPr>
        <p:spPr/>
        <p:txBody>
          <a:bodyPr/>
          <a:lstStyle/>
          <a:p>
            <a:pPr algn="r"/>
            <a:fld id="{2BB29F5A-34A0-FB4B-9589-77B23B5C5448}" type="slidenum">
              <a:rPr lang="en-US" smtClean="0"/>
              <a:pPr algn="r"/>
              <a:t>23</a:t>
            </a:fld>
            <a:endParaRPr lang="en-US" dirty="0"/>
          </a:p>
        </p:txBody>
      </p:sp>
    </p:spTree>
    <p:extLst>
      <p:ext uri="{BB962C8B-B14F-4D97-AF65-F5344CB8AC3E}">
        <p14:creationId xmlns:p14="http://schemas.microsoft.com/office/powerpoint/2010/main" val="422187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6" name="Google Shape;76;p16"/>
          <p:cNvSpPr/>
          <p:nvPr/>
        </p:nvSpPr>
        <p:spPr>
          <a:xfrm>
            <a:off x="2355348" y="3412623"/>
            <a:ext cx="2673660" cy="3209580"/>
          </a:xfrm>
          <a:prstGeom prst="ellipse">
            <a:avLst/>
          </a:prstGeom>
          <a:noFill/>
          <a:ln w="76200" cap="flat" cmpd="sng">
            <a:solidFill>
              <a:srgbClr val="FFFF00"/>
            </a:solidFill>
            <a:prstDash val="solid"/>
            <a:round/>
            <a:headEnd type="none" w="sm" len="sm"/>
            <a:tailEnd type="none" w="sm" len="sm"/>
          </a:ln>
        </p:spPr>
        <p:txBody>
          <a:bodyPr spcFirstLastPara="1" wrap="square" lIns="100568" tIns="100568" rIns="100568" bIns="100568" anchor="ctr" anchorCtr="0">
            <a:noAutofit/>
          </a:bodyPr>
          <a:lstStyle/>
          <a:p>
            <a:endParaRPr sz="1980"/>
          </a:p>
        </p:txBody>
      </p:sp>
      <p:pic>
        <p:nvPicPr>
          <p:cNvPr id="74" name="Google Shape;74;p16"/>
          <p:cNvPicPr preferRelativeResize="0"/>
          <p:nvPr/>
        </p:nvPicPr>
        <p:blipFill rotWithShape="1">
          <a:blip r:embed="rId3">
            <a:alphaModFix/>
          </a:blip>
          <a:srcRect l="590" t="2305" r="-590" b="6587"/>
          <a:stretch/>
        </p:blipFill>
        <p:spPr>
          <a:xfrm>
            <a:off x="0" y="1299412"/>
            <a:ext cx="10058400" cy="6472988"/>
          </a:xfrm>
          <a:prstGeom prst="rect">
            <a:avLst/>
          </a:prstGeom>
          <a:noFill/>
          <a:ln>
            <a:noFill/>
          </a:ln>
        </p:spPr>
      </p:pic>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Black Mesa – Kayenta Mine Complex </a:t>
            </a:r>
            <a:br>
              <a:rPr lang="en-US" sz="5400" dirty="0">
                <a:solidFill>
                  <a:schemeClr val="bg1"/>
                </a:solidFill>
              </a:rPr>
            </a:br>
            <a:endParaRPr lang="en-US" dirty="0">
              <a:solidFill>
                <a:srgbClr val="CC0000"/>
              </a:solidFill>
            </a:endParaRPr>
          </a:p>
        </p:txBody>
      </p:sp>
      <p:sp>
        <p:nvSpPr>
          <p:cNvPr id="2" name="Slide Number Placeholder 1">
            <a:extLst>
              <a:ext uri="{FF2B5EF4-FFF2-40B4-BE49-F238E27FC236}">
                <a16:creationId xmlns:a16="http://schemas.microsoft.com/office/drawing/2014/main" id="{E7BCC92B-21E8-43DB-B0CB-6BB2E7FC480B}"/>
              </a:ext>
            </a:extLst>
          </p:cNvPr>
          <p:cNvSpPr>
            <a:spLocks noGrp="1"/>
          </p:cNvSpPr>
          <p:nvPr>
            <p:ph type="sldNum" idx="12"/>
          </p:nvPr>
        </p:nvSpPr>
        <p:spPr/>
        <p:txBody>
          <a:bodyPr/>
          <a:lstStyle/>
          <a:p>
            <a:pPr algn="r"/>
            <a:fld id="{00000000-1234-1234-1234-123412341234}" type="slidenum">
              <a:rPr lang="en" smtClean="0"/>
              <a:pPr algn="r"/>
              <a:t>24</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Black Mesa-Kayenta Mine Complex</a:t>
            </a:r>
            <a:br>
              <a:rPr lang="en-US" sz="5400" dirty="0">
                <a:solidFill>
                  <a:schemeClr val="bg1"/>
                </a:solidFill>
              </a:rPr>
            </a:br>
            <a:endParaRPr lang="en-US"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354631" y="1661074"/>
            <a:ext cx="8675370" cy="4931516"/>
          </a:xfrm>
        </p:spPr>
        <p:txBody>
          <a:bodyPr/>
          <a:lstStyle/>
          <a:p>
            <a:pPr marL="457200" lvl="0" indent="-342900" algn="l" rtl="0">
              <a:lnSpc>
                <a:spcPct val="100000"/>
              </a:lnSpc>
              <a:spcBef>
                <a:spcPts val="0"/>
              </a:spcBef>
              <a:spcAft>
                <a:spcPts val="0"/>
              </a:spcAft>
              <a:buSzPct val="60000"/>
              <a:buChar char="●"/>
            </a:pPr>
            <a:r>
              <a:rPr lang="en-US" sz="2400" dirty="0"/>
              <a:t>Reclamation at Black Mesa Mine is overseen by the federal Office of Surface Mining, Reclamation and Enforcement (OSMRE).</a:t>
            </a:r>
          </a:p>
          <a:p>
            <a:pPr marL="457200" lvl="0" indent="-342900" algn="l" rtl="0">
              <a:lnSpc>
                <a:spcPct val="100000"/>
              </a:lnSpc>
              <a:spcBef>
                <a:spcPts val="0"/>
              </a:spcBef>
              <a:spcAft>
                <a:spcPts val="0"/>
              </a:spcAft>
              <a:buSzPct val="60000"/>
              <a:buChar char="●"/>
            </a:pPr>
            <a:endParaRPr lang="en-US" sz="400" dirty="0"/>
          </a:p>
          <a:p>
            <a:pPr marL="457200" lvl="0" indent="-342900" algn="l" rtl="0">
              <a:lnSpc>
                <a:spcPct val="100000"/>
              </a:lnSpc>
              <a:spcBef>
                <a:spcPts val="0"/>
              </a:spcBef>
              <a:spcAft>
                <a:spcPts val="0"/>
              </a:spcAft>
              <a:buSzPct val="60000"/>
              <a:buChar char="●"/>
            </a:pPr>
            <a:r>
              <a:rPr lang="en-US" sz="2400" dirty="0"/>
              <a:t>All of Black Mesa Mine was permitted prior to the passage of SMCRA, so it is regulated under what are called “pre-law” mining standards, which are not as stringent as SMCRA requirements.</a:t>
            </a:r>
          </a:p>
          <a:p>
            <a:pPr marL="457200" lvl="0" indent="-342900" algn="l" rtl="0">
              <a:lnSpc>
                <a:spcPct val="100000"/>
              </a:lnSpc>
              <a:spcBef>
                <a:spcPts val="0"/>
              </a:spcBef>
              <a:spcAft>
                <a:spcPts val="0"/>
              </a:spcAft>
              <a:buSzPct val="60000"/>
              <a:buChar char="●"/>
            </a:pPr>
            <a:endParaRPr lang="en-US" sz="400" dirty="0"/>
          </a:p>
          <a:p>
            <a:pPr marL="457200" lvl="0" indent="-342900" algn="l" rtl="0">
              <a:lnSpc>
                <a:spcPct val="100000"/>
              </a:lnSpc>
              <a:spcBef>
                <a:spcPts val="0"/>
              </a:spcBef>
              <a:spcAft>
                <a:spcPts val="0"/>
              </a:spcAft>
              <a:buSzPct val="60000"/>
              <a:buChar char="●"/>
            </a:pPr>
            <a:r>
              <a:rPr lang="en-US" sz="2400" dirty="0"/>
              <a:t>15 years after closure of Black Mesa Mine, reclamation is still not complete.  As of 2018, OSMRE had “terminated jurisdiction” or determined that reclamation is complete, on just 1,608 acres, or 33% of the 4,833 acres disturbed by mining.</a:t>
            </a:r>
          </a:p>
          <a:p>
            <a:pPr marL="457200" lvl="0" indent="-342900" algn="l" rtl="0">
              <a:lnSpc>
                <a:spcPct val="100000"/>
              </a:lnSpc>
              <a:spcBef>
                <a:spcPts val="0"/>
              </a:spcBef>
              <a:spcAft>
                <a:spcPts val="0"/>
              </a:spcAft>
              <a:buSzPts val="1800"/>
              <a:buChar char="●"/>
            </a:pPr>
            <a:endParaRPr lang="en-US" sz="2400" dirty="0"/>
          </a:p>
          <a:p>
            <a:pPr>
              <a:lnSpc>
                <a:spcPct val="100000"/>
              </a:lnSpc>
            </a:pPr>
            <a:endParaRPr lang="en-US" dirty="0"/>
          </a:p>
        </p:txBody>
      </p:sp>
      <p:sp>
        <p:nvSpPr>
          <p:cNvPr id="4" name="Slide Number Placeholder 3">
            <a:extLst>
              <a:ext uri="{FF2B5EF4-FFF2-40B4-BE49-F238E27FC236}">
                <a16:creationId xmlns:a16="http://schemas.microsoft.com/office/drawing/2014/main" id="{DB208F00-D29E-4058-9729-5428AF514281}"/>
              </a:ext>
            </a:extLst>
          </p:cNvPr>
          <p:cNvSpPr>
            <a:spLocks noGrp="1"/>
          </p:cNvSpPr>
          <p:nvPr>
            <p:ph type="sldNum" sz="quarter" idx="12"/>
          </p:nvPr>
        </p:nvSpPr>
        <p:spPr/>
        <p:txBody>
          <a:bodyPr/>
          <a:lstStyle/>
          <a:p>
            <a:pPr algn="r"/>
            <a:fld id="{2BB29F5A-34A0-FB4B-9589-77B23B5C5448}" type="slidenum">
              <a:rPr lang="en-US" smtClean="0"/>
              <a:pPr algn="r"/>
              <a:t>25</a:t>
            </a:fld>
            <a:endParaRPr lang="en-US" dirty="0"/>
          </a:p>
        </p:txBody>
      </p:sp>
    </p:spTree>
    <p:extLst>
      <p:ext uri="{BB962C8B-B14F-4D97-AF65-F5344CB8AC3E}">
        <p14:creationId xmlns:p14="http://schemas.microsoft.com/office/powerpoint/2010/main" val="2329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Black Mesa Mine Complex</a:t>
            </a:r>
            <a:br>
              <a:rPr lang="en-US" sz="5400" dirty="0">
                <a:solidFill>
                  <a:schemeClr val="bg1"/>
                </a:solidFill>
              </a:rPr>
            </a:br>
            <a:endParaRPr lang="en-US"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354631" y="1661074"/>
            <a:ext cx="8675370" cy="4931516"/>
          </a:xfrm>
        </p:spPr>
        <p:txBody>
          <a:bodyPr/>
          <a:lstStyle/>
          <a:p>
            <a:pPr marL="114300" lvl="0" indent="0" algn="l" rtl="0">
              <a:spcBef>
                <a:spcPts val="0"/>
              </a:spcBef>
              <a:spcAft>
                <a:spcPts val="0"/>
              </a:spcAft>
              <a:buSzPts val="1800"/>
              <a:buNone/>
            </a:pPr>
            <a:endParaRPr lang="en-US" sz="2400" dirty="0"/>
          </a:p>
          <a:p>
            <a:endParaRPr lang="en-US" dirty="0"/>
          </a:p>
        </p:txBody>
      </p:sp>
      <p:pic>
        <p:nvPicPr>
          <p:cNvPr id="5" name="Google Shape;94;p19">
            <a:extLst>
              <a:ext uri="{FF2B5EF4-FFF2-40B4-BE49-F238E27FC236}">
                <a16:creationId xmlns:a16="http://schemas.microsoft.com/office/drawing/2014/main" id="{6E15BC8A-8F1B-4B7E-8EE8-273912EDDA32}"/>
              </a:ext>
            </a:extLst>
          </p:cNvPr>
          <p:cNvPicPr preferRelativeResize="0"/>
          <p:nvPr/>
        </p:nvPicPr>
        <p:blipFill rotWithShape="1">
          <a:blip r:embed="rId2">
            <a:alphaModFix/>
          </a:blip>
          <a:srcRect l="1164" t="3390" r="1804"/>
          <a:stretch/>
        </p:blipFill>
        <p:spPr>
          <a:xfrm>
            <a:off x="144379" y="1516182"/>
            <a:ext cx="9769641" cy="5076408"/>
          </a:xfrm>
          <a:prstGeom prst="rect">
            <a:avLst/>
          </a:prstGeom>
          <a:noFill/>
          <a:ln>
            <a:noFill/>
          </a:ln>
        </p:spPr>
      </p:pic>
      <p:sp>
        <p:nvSpPr>
          <p:cNvPr id="4" name="Slide Number Placeholder 3">
            <a:extLst>
              <a:ext uri="{FF2B5EF4-FFF2-40B4-BE49-F238E27FC236}">
                <a16:creationId xmlns:a16="http://schemas.microsoft.com/office/drawing/2014/main" id="{3A736C5E-C2AB-4862-99B6-704B645E98EE}"/>
              </a:ext>
            </a:extLst>
          </p:cNvPr>
          <p:cNvSpPr>
            <a:spLocks noGrp="1"/>
          </p:cNvSpPr>
          <p:nvPr>
            <p:ph type="sldNum" sz="quarter" idx="12"/>
          </p:nvPr>
        </p:nvSpPr>
        <p:spPr/>
        <p:txBody>
          <a:bodyPr/>
          <a:lstStyle/>
          <a:p>
            <a:fld id="{2BB29F5A-34A0-FB4B-9589-77B23B5C5448}" type="slidenum">
              <a:rPr lang="en-US" smtClean="0"/>
              <a:t>26</a:t>
            </a:fld>
            <a:endParaRPr lang="en-US"/>
          </a:p>
        </p:txBody>
      </p:sp>
    </p:spTree>
    <p:extLst>
      <p:ext uri="{BB962C8B-B14F-4D97-AF65-F5344CB8AC3E}">
        <p14:creationId xmlns:p14="http://schemas.microsoft.com/office/powerpoint/2010/main" val="83823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dirty="0">
                <a:solidFill>
                  <a:schemeClr val="bg1"/>
                </a:solidFill>
              </a:rPr>
              <a:t>Kayenta Mine Complex </a:t>
            </a:r>
            <a:br>
              <a:rPr lang="en-US" sz="5400" dirty="0">
                <a:solidFill>
                  <a:schemeClr val="bg1"/>
                </a:solidFill>
              </a:rPr>
            </a:br>
            <a:endParaRPr lang="en-US" dirty="0">
              <a:solidFill>
                <a:srgbClr val="CC0000"/>
              </a:solidFill>
            </a:endParaRPr>
          </a:p>
        </p:txBody>
      </p:sp>
      <p:pic>
        <p:nvPicPr>
          <p:cNvPr id="2" name="Google Shape;109;p21">
            <a:extLst>
              <a:ext uri="{FF2B5EF4-FFF2-40B4-BE49-F238E27FC236}">
                <a16:creationId xmlns:a16="http://schemas.microsoft.com/office/drawing/2014/main" id="{AB8810B3-FC50-4CAD-B9D1-EDEE9F39FC7B}"/>
              </a:ext>
            </a:extLst>
          </p:cNvPr>
          <p:cNvPicPr preferRelativeResize="0"/>
          <p:nvPr/>
        </p:nvPicPr>
        <p:blipFill rotWithShape="1">
          <a:blip r:embed="rId3">
            <a:alphaModFix/>
          </a:blip>
          <a:srcRect l="590" t="2305" r="-590" b="6587"/>
          <a:stretch/>
        </p:blipFill>
        <p:spPr>
          <a:xfrm>
            <a:off x="0" y="1314450"/>
            <a:ext cx="9705474" cy="6437260"/>
          </a:xfrm>
          <a:prstGeom prst="rect">
            <a:avLst/>
          </a:prstGeom>
          <a:noFill/>
          <a:ln>
            <a:noFill/>
          </a:ln>
        </p:spPr>
      </p:pic>
      <p:sp>
        <p:nvSpPr>
          <p:cNvPr id="3" name="Slide Number Placeholder 2">
            <a:extLst>
              <a:ext uri="{FF2B5EF4-FFF2-40B4-BE49-F238E27FC236}">
                <a16:creationId xmlns:a16="http://schemas.microsoft.com/office/drawing/2014/main" id="{DB2C2C03-CD82-411E-B982-0D77CD31D19F}"/>
              </a:ext>
            </a:extLst>
          </p:cNvPr>
          <p:cNvSpPr>
            <a:spLocks noGrp="1"/>
          </p:cNvSpPr>
          <p:nvPr>
            <p:ph type="sldNum" idx="12"/>
          </p:nvPr>
        </p:nvSpPr>
        <p:spPr/>
        <p:txBody>
          <a:bodyPr/>
          <a:lstStyle/>
          <a:p>
            <a:pPr algn="r"/>
            <a:fld id="{00000000-1234-1234-1234-123412341234}" type="slidenum">
              <a:rPr lang="en" smtClean="0"/>
              <a:pPr algn="r"/>
              <a:t>27</a:t>
            </a:fld>
            <a:endParaRPr lang="en"/>
          </a:p>
        </p:txBody>
      </p:sp>
    </p:spTree>
    <p:extLst>
      <p:ext uri="{BB962C8B-B14F-4D97-AF65-F5344CB8AC3E}">
        <p14:creationId xmlns:p14="http://schemas.microsoft.com/office/powerpoint/2010/main" val="20386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Kayenta Mine Complex </a:t>
            </a:r>
            <a:br>
              <a:rPr lang="en-US" sz="5400" dirty="0">
                <a:solidFill>
                  <a:schemeClr val="bg1"/>
                </a:solidFill>
              </a:rPr>
            </a:br>
            <a:endParaRPr lang="en-US" dirty="0">
              <a:solidFill>
                <a:srgbClr val="CC0000"/>
              </a:solidFill>
            </a:endParaRPr>
          </a:p>
        </p:txBody>
      </p:sp>
      <p:sp>
        <p:nvSpPr>
          <p:cNvPr id="6" name="TextBox 5">
            <a:extLst>
              <a:ext uri="{FF2B5EF4-FFF2-40B4-BE49-F238E27FC236}">
                <a16:creationId xmlns:a16="http://schemas.microsoft.com/office/drawing/2014/main" id="{4F1AA214-7DE0-484B-91C8-95FA90E738B2}"/>
              </a:ext>
            </a:extLst>
          </p:cNvPr>
          <p:cNvSpPr txBox="1"/>
          <p:nvPr/>
        </p:nvSpPr>
        <p:spPr>
          <a:xfrm>
            <a:off x="224588" y="1473238"/>
            <a:ext cx="9464843" cy="4401205"/>
          </a:xfrm>
          <a:prstGeom prst="rect">
            <a:avLst/>
          </a:prstGeom>
          <a:noFill/>
        </p:spPr>
        <p:txBody>
          <a:bodyPr wrap="square">
            <a:spAutoFit/>
          </a:bodyPr>
          <a:lstStyle/>
          <a:p>
            <a:pPr marL="457200" lvl="0" indent="-342900" algn="l" rtl="0">
              <a:spcBef>
                <a:spcPts val="0"/>
              </a:spcBef>
              <a:spcAft>
                <a:spcPts val="0"/>
              </a:spcAft>
              <a:buSzPct val="60000"/>
              <a:buChar char="●"/>
            </a:pPr>
            <a:r>
              <a:rPr lang="en-US" sz="2400" dirty="0"/>
              <a:t>Kayenta Mine began operations in 1973 to provide coal for Navajo Generating Station, 70 miles to the west near Page, Ariz.</a:t>
            </a:r>
          </a:p>
          <a:p>
            <a:pPr marL="457200" lvl="0" indent="-342900" algn="l" rtl="0">
              <a:spcBef>
                <a:spcPts val="0"/>
              </a:spcBef>
              <a:spcAft>
                <a:spcPts val="0"/>
              </a:spcAft>
              <a:buSzPct val="60000"/>
              <a:buChar char="●"/>
            </a:pPr>
            <a:endParaRPr lang="en-US" sz="400" dirty="0"/>
          </a:p>
          <a:p>
            <a:pPr marL="457200" lvl="0" indent="-342900" algn="l" rtl="0">
              <a:spcBef>
                <a:spcPts val="0"/>
              </a:spcBef>
              <a:spcAft>
                <a:spcPts val="0"/>
              </a:spcAft>
              <a:buSzPct val="60000"/>
              <a:buChar char="●"/>
            </a:pPr>
            <a:r>
              <a:rPr lang="en-US" sz="2400" dirty="0"/>
              <a:t>Produced 7-8 million tons of coal per year until 2005 and consumed around 1 million gallons of potable groundwater from the N-Aquifer a day.</a:t>
            </a:r>
          </a:p>
          <a:p>
            <a:pPr marL="457200" lvl="0" indent="-342900" algn="l" rtl="0">
              <a:spcBef>
                <a:spcPts val="0"/>
              </a:spcBef>
              <a:spcAft>
                <a:spcPts val="0"/>
              </a:spcAft>
              <a:buSzPct val="60000"/>
              <a:buChar char="●"/>
            </a:pPr>
            <a:endParaRPr lang="en-US" sz="400" dirty="0"/>
          </a:p>
          <a:p>
            <a:pPr marL="457200" lvl="0" indent="-342900" algn="l" rtl="0">
              <a:spcBef>
                <a:spcPts val="0"/>
              </a:spcBef>
              <a:spcAft>
                <a:spcPts val="0"/>
              </a:spcAft>
              <a:buSzPct val="60000"/>
              <a:buChar char="●"/>
            </a:pPr>
            <a:r>
              <a:rPr lang="en-US" sz="2400" dirty="0"/>
              <a:t>Like Black Mesa Mine, the lease with Peabody paid Hopi pennies on the dollar for both coal and water for decades.</a:t>
            </a:r>
          </a:p>
          <a:p>
            <a:pPr marL="457200" lvl="0" indent="-342900" algn="l" rtl="0">
              <a:spcBef>
                <a:spcPts val="0"/>
              </a:spcBef>
              <a:spcAft>
                <a:spcPts val="0"/>
              </a:spcAft>
              <a:buSzPct val="60000"/>
              <a:buChar char="●"/>
            </a:pPr>
            <a:endParaRPr lang="en-US" sz="400" dirty="0"/>
          </a:p>
          <a:p>
            <a:pPr marL="457200" lvl="0" indent="-342900" algn="l" rtl="0">
              <a:spcBef>
                <a:spcPts val="0"/>
              </a:spcBef>
              <a:spcAft>
                <a:spcPts val="0"/>
              </a:spcAft>
              <a:buSzPct val="60000"/>
              <a:buChar char="●"/>
            </a:pPr>
            <a:r>
              <a:rPr lang="en-US" sz="2400" dirty="0"/>
              <a:t>A total of 18,239 acres were disturbed during mining operations at Kayenta.  About 30% of them are regulated as “pre-law” lands and 70% are regulated under SMRCA. </a:t>
            </a:r>
          </a:p>
          <a:p>
            <a:pPr marL="457200" lvl="0" indent="-342900" algn="l" rtl="0">
              <a:spcBef>
                <a:spcPts val="0"/>
              </a:spcBef>
              <a:spcAft>
                <a:spcPts val="0"/>
              </a:spcAft>
              <a:buSzPct val="60000"/>
              <a:buChar char="●"/>
            </a:pPr>
            <a:endParaRPr lang="en-US" sz="400" dirty="0"/>
          </a:p>
          <a:p>
            <a:pPr marL="457200" lvl="0" indent="-342900" algn="l" rtl="0">
              <a:spcBef>
                <a:spcPts val="0"/>
              </a:spcBef>
              <a:spcAft>
                <a:spcPts val="0"/>
              </a:spcAft>
              <a:buSzPct val="60000"/>
              <a:buChar char="●"/>
            </a:pPr>
            <a:r>
              <a:rPr lang="en-US" sz="2400" dirty="0"/>
              <a:t>The mine closed in August 2019 as a result of the shutdown of NGS.</a:t>
            </a:r>
          </a:p>
        </p:txBody>
      </p:sp>
      <p:sp>
        <p:nvSpPr>
          <p:cNvPr id="2" name="Slide Number Placeholder 1">
            <a:extLst>
              <a:ext uri="{FF2B5EF4-FFF2-40B4-BE49-F238E27FC236}">
                <a16:creationId xmlns:a16="http://schemas.microsoft.com/office/drawing/2014/main" id="{E7AF52BD-B32A-4704-95AE-8BF7F9E7CDC8}"/>
              </a:ext>
            </a:extLst>
          </p:cNvPr>
          <p:cNvSpPr>
            <a:spLocks noGrp="1"/>
          </p:cNvSpPr>
          <p:nvPr>
            <p:ph type="sldNum" idx="12"/>
          </p:nvPr>
        </p:nvSpPr>
        <p:spPr/>
        <p:txBody>
          <a:bodyPr/>
          <a:lstStyle/>
          <a:p>
            <a:pPr algn="r"/>
            <a:fld id="{00000000-1234-1234-1234-123412341234}" type="slidenum">
              <a:rPr lang="en" smtClean="0"/>
              <a:pPr algn="r"/>
              <a:t>28</a:t>
            </a:fld>
            <a:endParaRPr lang="en"/>
          </a:p>
        </p:txBody>
      </p:sp>
    </p:spTree>
    <p:extLst>
      <p:ext uri="{BB962C8B-B14F-4D97-AF65-F5344CB8AC3E}">
        <p14:creationId xmlns:p14="http://schemas.microsoft.com/office/powerpoint/2010/main" val="412154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a:solidFill>
                  <a:schemeClr val="bg1"/>
                </a:solidFill>
              </a:rPr>
            </a:br>
            <a:r>
              <a:rPr lang="en-US" sz="3600" b="1">
                <a:solidFill>
                  <a:schemeClr val="bg1"/>
                </a:solidFill>
              </a:rPr>
              <a:t>Kayenta Mine Complex </a:t>
            </a:r>
            <a:br>
              <a:rPr lang="en-US" sz="5400">
                <a:solidFill>
                  <a:schemeClr val="bg1"/>
                </a:solidFill>
              </a:rPr>
            </a:br>
            <a:endParaRPr lang="en-US" dirty="0">
              <a:solidFill>
                <a:srgbClr val="CC0000"/>
              </a:solidFill>
            </a:endParaRPr>
          </a:p>
        </p:txBody>
      </p:sp>
      <p:sp>
        <p:nvSpPr>
          <p:cNvPr id="7" name="TextBox 6">
            <a:extLst>
              <a:ext uri="{FF2B5EF4-FFF2-40B4-BE49-F238E27FC236}">
                <a16:creationId xmlns:a16="http://schemas.microsoft.com/office/drawing/2014/main" id="{F95F1AB6-8DDA-460A-9A62-0D1F88434A2A}"/>
              </a:ext>
            </a:extLst>
          </p:cNvPr>
          <p:cNvSpPr txBox="1"/>
          <p:nvPr/>
        </p:nvSpPr>
        <p:spPr>
          <a:xfrm>
            <a:off x="112294" y="1530204"/>
            <a:ext cx="9320463" cy="3539430"/>
          </a:xfrm>
          <a:prstGeom prst="rect">
            <a:avLst/>
          </a:prstGeom>
          <a:noFill/>
        </p:spPr>
        <p:txBody>
          <a:bodyPr wrap="square">
            <a:spAutoFit/>
          </a:bodyPr>
          <a:lstStyle/>
          <a:p>
            <a:pPr marL="457200" lvl="0" indent="-342900" algn="l" rtl="0">
              <a:spcBef>
                <a:spcPts val="0"/>
              </a:spcBef>
              <a:spcAft>
                <a:spcPts val="0"/>
              </a:spcAft>
              <a:buSzPts val="1800"/>
              <a:buChar char="●"/>
            </a:pPr>
            <a:r>
              <a:rPr lang="en-US" sz="2400" dirty="0"/>
              <a:t>Despite being closed since August 2019, little to no major reclamation work has been done in the past 14 months, with major work at the most recent active mining areas remaining incomplete.</a:t>
            </a:r>
          </a:p>
          <a:p>
            <a:pPr marL="457200" lvl="0" indent="-342900" algn="l" rtl="0">
              <a:spcBef>
                <a:spcPts val="0"/>
              </a:spcBef>
              <a:spcAft>
                <a:spcPts val="0"/>
              </a:spcAft>
              <a:buSzPts val="1800"/>
              <a:buChar char="●"/>
            </a:pPr>
            <a:endParaRPr lang="en-US" sz="400" dirty="0"/>
          </a:p>
          <a:p>
            <a:pPr marL="457200" lvl="0" indent="-342900" algn="l" rtl="0">
              <a:spcBef>
                <a:spcPts val="0"/>
              </a:spcBef>
              <a:spcAft>
                <a:spcPts val="0"/>
              </a:spcAft>
              <a:buSzPts val="1800"/>
              <a:buChar char="●"/>
            </a:pPr>
            <a:r>
              <a:rPr lang="en-US" sz="2400" dirty="0"/>
              <a:t>For the 5,147 acres of “pre-law” lands at Kayenta, as of 2018, OSMRE had “terminated jurisdiction” or determined that reclamation is complete, on less than half area disturbed by mining.</a:t>
            </a:r>
          </a:p>
          <a:p>
            <a:pPr marL="457200" lvl="0" indent="-342900" algn="l" rtl="0">
              <a:spcBef>
                <a:spcPts val="0"/>
              </a:spcBef>
              <a:spcAft>
                <a:spcPts val="0"/>
              </a:spcAft>
              <a:buSzPts val="1800"/>
              <a:buChar char="●"/>
            </a:pPr>
            <a:endParaRPr lang="en-US" sz="400" dirty="0"/>
          </a:p>
          <a:p>
            <a:pPr marL="457200" lvl="0" indent="-342900" algn="l" rtl="0">
              <a:spcBef>
                <a:spcPts val="0"/>
              </a:spcBef>
              <a:spcAft>
                <a:spcPts val="0"/>
              </a:spcAft>
              <a:buSzPts val="1800"/>
              <a:buChar char="●"/>
            </a:pPr>
            <a:r>
              <a:rPr lang="en-US" sz="2400" dirty="0"/>
              <a:t>None of the remaining 13,092 acres of disturbed land at Kayenta that are regulated under SMCRA have been approved for Phase III bond release, or final reclamation.</a:t>
            </a:r>
          </a:p>
        </p:txBody>
      </p:sp>
      <p:sp>
        <p:nvSpPr>
          <p:cNvPr id="2" name="Slide Number Placeholder 1">
            <a:extLst>
              <a:ext uri="{FF2B5EF4-FFF2-40B4-BE49-F238E27FC236}">
                <a16:creationId xmlns:a16="http://schemas.microsoft.com/office/drawing/2014/main" id="{E1FFAA77-61CD-43A8-A547-20BF75D00CD4}"/>
              </a:ext>
            </a:extLst>
          </p:cNvPr>
          <p:cNvSpPr>
            <a:spLocks noGrp="1"/>
          </p:cNvSpPr>
          <p:nvPr>
            <p:ph type="sldNum" idx="12"/>
          </p:nvPr>
        </p:nvSpPr>
        <p:spPr/>
        <p:txBody>
          <a:bodyPr/>
          <a:lstStyle/>
          <a:p>
            <a:pPr algn="r"/>
            <a:fld id="{00000000-1234-1234-1234-123412341234}" type="slidenum">
              <a:rPr lang="en" smtClean="0"/>
              <a:pPr algn="r"/>
              <a:t>29</a:t>
            </a:fld>
            <a:endParaRPr lang="en"/>
          </a:p>
        </p:txBody>
      </p:sp>
    </p:spTree>
    <p:extLst>
      <p:ext uri="{BB962C8B-B14F-4D97-AF65-F5344CB8AC3E}">
        <p14:creationId xmlns:p14="http://schemas.microsoft.com/office/powerpoint/2010/main" val="213791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Purpose of the Briefing on Mine Reclamation</a:t>
            </a: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13348" y="1440617"/>
            <a:ext cx="8853537" cy="5622042"/>
          </a:xfrm>
        </p:spPr>
        <p:txBody>
          <a:bodyPr/>
          <a:lstStyle/>
          <a:p>
            <a:pPr>
              <a:buSzPct val="100000"/>
            </a:pPr>
            <a:r>
              <a:rPr lang="en-US" sz="2400" dirty="0"/>
              <a:t>Why the </a:t>
            </a:r>
            <a:r>
              <a:rPr lang="en-US" sz="2400" b="1" dirty="0"/>
              <a:t>Significant Permit Revision</a:t>
            </a:r>
            <a:r>
              <a:rPr lang="en-US" sz="2400" dirty="0"/>
              <a:t>?  </a:t>
            </a:r>
            <a:r>
              <a:rPr lang="en-US" sz="2400" b="1" dirty="0"/>
              <a:t>What does it mean?</a:t>
            </a:r>
          </a:p>
          <a:p>
            <a:pPr marL="685800" lvl="1" indent="-228600">
              <a:buSzPct val="100000"/>
            </a:pPr>
            <a:endParaRPr lang="en-US" sz="400" dirty="0"/>
          </a:p>
          <a:p>
            <a:pPr marL="685800" lvl="1" indent="-228600">
              <a:buSzPct val="100000"/>
            </a:pPr>
            <a:r>
              <a:rPr lang="en-US" sz="2200" dirty="0"/>
              <a:t>It is the </a:t>
            </a:r>
            <a:r>
              <a:rPr lang="en-US" sz="2200" b="1" dirty="0"/>
              <a:t>only</a:t>
            </a:r>
            <a:r>
              <a:rPr lang="en-US" sz="2200" dirty="0"/>
              <a:t> path that ensures full participation and involvement of Hopi and Navajo in an Environmental Impact Statement (EIS) process and full compliance with the National Environmental Policy (NEPA) in the final reclamation and closure of the mine sites</a:t>
            </a:r>
          </a:p>
          <a:p>
            <a:pPr marL="685800" lvl="1" indent="-228600">
              <a:buSzPct val="100000"/>
            </a:pPr>
            <a:endParaRPr lang="en-US" sz="400" dirty="0"/>
          </a:p>
          <a:p>
            <a:pPr marL="685800" lvl="1" indent="-228600">
              <a:buSzPct val="100000"/>
            </a:pPr>
            <a:r>
              <a:rPr lang="en-US" sz="2200" dirty="0"/>
              <a:t>Is the </a:t>
            </a:r>
            <a:r>
              <a:rPr lang="en-US" sz="2200" b="1" dirty="0"/>
              <a:t>only</a:t>
            </a:r>
            <a:r>
              <a:rPr lang="en-US" sz="2200" dirty="0"/>
              <a:t> path to pursue full restoration of the N-Aquifer, which is the primary source of drinking and domestic water on Black Mesa and which has been greatly impacted by the past five decades of mining at the Kayenta Mine and Black Mesa Mine</a:t>
            </a:r>
          </a:p>
          <a:p>
            <a:pPr marL="685800" lvl="1" indent="-228600">
              <a:buSzPct val="100000"/>
            </a:pPr>
            <a:endParaRPr lang="en-US" sz="400" dirty="0"/>
          </a:p>
          <a:p>
            <a:pPr marL="685800" lvl="1" indent="-228600">
              <a:buSzPct val="100000"/>
            </a:pPr>
            <a:r>
              <a:rPr lang="en-US" sz="2200" dirty="0"/>
              <a:t>It is the </a:t>
            </a:r>
            <a:r>
              <a:rPr lang="en-US" sz="2200" b="1" dirty="0"/>
              <a:t>only</a:t>
            </a:r>
            <a:r>
              <a:rPr lang="en-US" sz="2200" dirty="0"/>
              <a:t> path to pursue the return and restoration of numerous cultural resources that were removed, disturbed, or impacted by the mine sites</a:t>
            </a:r>
          </a:p>
          <a:p>
            <a:pPr marL="228600" lvl="1" indent="-228600">
              <a:buSzPct val="100000"/>
            </a:pPr>
            <a:r>
              <a:rPr lang="en-US" sz="2400" dirty="0"/>
              <a:t>It is vitally important that the Hopi Tribe immediately impose on OSMRE to treat Peabody Coal’s permanent cessation of coal production in August 2019 as a </a:t>
            </a:r>
            <a:r>
              <a:rPr lang="en-US" sz="2400" b="1" dirty="0"/>
              <a:t>“Significant Permit Revision”</a:t>
            </a:r>
          </a:p>
          <a:p>
            <a:pPr marL="685800" lvl="1" indent="-228600">
              <a:buSzPct val="100000"/>
            </a:pPr>
            <a:endParaRPr lang="en-US" sz="2200" dirty="0"/>
          </a:p>
          <a:p>
            <a:pPr marL="228600" lvl="1" indent="-228600">
              <a:buSzPct val="100000"/>
            </a:pPr>
            <a:endParaRPr lang="en-US" sz="400" dirty="0"/>
          </a:p>
        </p:txBody>
      </p:sp>
      <p:sp>
        <p:nvSpPr>
          <p:cNvPr id="4" name="Slide Number Placeholder 3">
            <a:extLst>
              <a:ext uri="{FF2B5EF4-FFF2-40B4-BE49-F238E27FC236}">
                <a16:creationId xmlns:a16="http://schemas.microsoft.com/office/drawing/2014/main" id="{F0B8E2EF-D500-41C7-9315-13812AE0B3B6}"/>
              </a:ext>
            </a:extLst>
          </p:cNvPr>
          <p:cNvSpPr>
            <a:spLocks noGrp="1"/>
          </p:cNvSpPr>
          <p:nvPr>
            <p:ph type="sldNum" sz="quarter" idx="12"/>
          </p:nvPr>
        </p:nvSpPr>
        <p:spPr/>
        <p:txBody>
          <a:bodyPr/>
          <a:lstStyle/>
          <a:p>
            <a:pPr algn="r"/>
            <a:fld id="{2BB29F5A-34A0-FB4B-9589-77B23B5C5448}" type="slidenum">
              <a:rPr lang="en-US" smtClean="0"/>
              <a:pPr algn="r"/>
              <a:t>3</a:t>
            </a:fld>
            <a:endParaRPr lang="en-US" dirty="0"/>
          </a:p>
        </p:txBody>
      </p:sp>
    </p:spTree>
    <p:extLst>
      <p:ext uri="{BB962C8B-B14F-4D97-AF65-F5344CB8AC3E}">
        <p14:creationId xmlns:p14="http://schemas.microsoft.com/office/powerpoint/2010/main" val="88928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Kayenta Mine Complex </a:t>
            </a:r>
            <a:br>
              <a:rPr lang="en-US" sz="5400" dirty="0">
                <a:solidFill>
                  <a:schemeClr val="bg1"/>
                </a:solidFill>
              </a:rPr>
            </a:br>
            <a:endParaRPr lang="en-US" dirty="0">
              <a:solidFill>
                <a:srgbClr val="CC0000"/>
              </a:solidFill>
            </a:endParaRPr>
          </a:p>
        </p:txBody>
      </p:sp>
      <p:pic>
        <p:nvPicPr>
          <p:cNvPr id="9" name="Google Shape;137;p25">
            <a:extLst>
              <a:ext uri="{FF2B5EF4-FFF2-40B4-BE49-F238E27FC236}">
                <a16:creationId xmlns:a16="http://schemas.microsoft.com/office/drawing/2014/main" id="{5186BF4D-79E1-4A1A-9D7F-9D45CFAD3460}"/>
              </a:ext>
            </a:extLst>
          </p:cNvPr>
          <p:cNvPicPr preferRelativeResize="0"/>
          <p:nvPr/>
        </p:nvPicPr>
        <p:blipFill>
          <a:blip r:embed="rId3">
            <a:alphaModFix/>
          </a:blip>
          <a:stretch>
            <a:fillRect/>
          </a:stretch>
        </p:blipFill>
        <p:spPr>
          <a:xfrm>
            <a:off x="0" y="1285029"/>
            <a:ext cx="9973325" cy="5869749"/>
          </a:xfrm>
          <a:prstGeom prst="rect">
            <a:avLst/>
          </a:prstGeom>
          <a:noFill/>
          <a:ln>
            <a:noFill/>
          </a:ln>
        </p:spPr>
      </p:pic>
      <p:sp>
        <p:nvSpPr>
          <p:cNvPr id="2" name="Slide Number Placeholder 1">
            <a:extLst>
              <a:ext uri="{FF2B5EF4-FFF2-40B4-BE49-F238E27FC236}">
                <a16:creationId xmlns:a16="http://schemas.microsoft.com/office/drawing/2014/main" id="{08BBB7C8-8648-4C49-B511-8AB9C28A9FBE}"/>
              </a:ext>
            </a:extLst>
          </p:cNvPr>
          <p:cNvSpPr>
            <a:spLocks noGrp="1"/>
          </p:cNvSpPr>
          <p:nvPr>
            <p:ph type="sldNum" idx="12"/>
          </p:nvPr>
        </p:nvSpPr>
        <p:spPr/>
        <p:txBody>
          <a:bodyPr/>
          <a:lstStyle/>
          <a:p>
            <a:pPr algn="r"/>
            <a:fld id="{00000000-1234-1234-1234-123412341234}" type="slidenum">
              <a:rPr lang="en" smtClean="0"/>
              <a:pPr algn="r"/>
              <a:t>30</a:t>
            </a:fld>
            <a:endParaRPr lang="en"/>
          </a:p>
        </p:txBody>
      </p:sp>
    </p:spTree>
    <p:extLst>
      <p:ext uri="{BB962C8B-B14F-4D97-AF65-F5344CB8AC3E}">
        <p14:creationId xmlns:p14="http://schemas.microsoft.com/office/powerpoint/2010/main" val="235370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Kayenta Mine Complex </a:t>
            </a:r>
            <a:br>
              <a:rPr lang="en-US" sz="5400" dirty="0">
                <a:solidFill>
                  <a:schemeClr val="bg1"/>
                </a:solidFill>
              </a:rPr>
            </a:br>
            <a:endParaRPr lang="en-US" dirty="0">
              <a:solidFill>
                <a:srgbClr val="CC0000"/>
              </a:solidFill>
            </a:endParaRPr>
          </a:p>
        </p:txBody>
      </p:sp>
      <p:sp>
        <p:nvSpPr>
          <p:cNvPr id="4" name="Google Shape;146;p26">
            <a:extLst>
              <a:ext uri="{FF2B5EF4-FFF2-40B4-BE49-F238E27FC236}">
                <a16:creationId xmlns:a16="http://schemas.microsoft.com/office/drawing/2014/main" id="{CB88AD72-6BAF-486E-B8B6-E23509051A4D}"/>
              </a:ext>
            </a:extLst>
          </p:cNvPr>
          <p:cNvSpPr txBox="1">
            <a:spLocks noGrp="1"/>
          </p:cNvSpPr>
          <p:nvPr>
            <p:ph type="body" idx="1"/>
          </p:nvPr>
        </p:nvSpPr>
        <p:spPr>
          <a:xfrm>
            <a:off x="204412" y="2251905"/>
            <a:ext cx="3629651" cy="3635548"/>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 sz="2400" dirty="0"/>
              <a:t>At the three most recent active mining areas – N-9, J-19 and J-21 – there are nearly 2,000 acres of where there has been no grading or back-filling at all, leaving open pits and piles much as they were when the mine closed in August 2019.</a:t>
            </a:r>
            <a:endParaRPr sz="2400" dirty="0"/>
          </a:p>
          <a:p>
            <a:pPr marL="457200" lvl="0" indent="0" algn="l" rtl="0">
              <a:spcBef>
                <a:spcPts val="1600"/>
              </a:spcBef>
              <a:spcAft>
                <a:spcPts val="0"/>
              </a:spcAft>
              <a:buNone/>
            </a:pPr>
            <a:endParaRPr dirty="0"/>
          </a:p>
          <a:p>
            <a:pPr marL="457200" lvl="0" indent="0" algn="l" rtl="0">
              <a:spcBef>
                <a:spcPts val="1600"/>
              </a:spcBef>
              <a:spcAft>
                <a:spcPts val="0"/>
              </a:spcAft>
              <a:buNone/>
            </a:pPr>
            <a:endParaRPr dirty="0"/>
          </a:p>
          <a:p>
            <a:pPr marL="0" lvl="0" indent="0" algn="l" rtl="0">
              <a:spcBef>
                <a:spcPts val="1600"/>
              </a:spcBef>
              <a:spcAft>
                <a:spcPts val="0"/>
              </a:spcAft>
              <a:buNone/>
            </a:pPr>
            <a:endParaRPr dirty="0"/>
          </a:p>
          <a:p>
            <a:pPr marL="457200" lvl="0" indent="0" algn="l" rtl="0">
              <a:spcBef>
                <a:spcPts val="1600"/>
              </a:spcBef>
              <a:spcAft>
                <a:spcPts val="1600"/>
              </a:spcAft>
              <a:buNone/>
            </a:pPr>
            <a:endParaRPr dirty="0"/>
          </a:p>
        </p:txBody>
      </p:sp>
      <p:grpSp>
        <p:nvGrpSpPr>
          <p:cNvPr id="6" name="Google Shape;147;p26">
            <a:extLst>
              <a:ext uri="{FF2B5EF4-FFF2-40B4-BE49-F238E27FC236}">
                <a16:creationId xmlns:a16="http://schemas.microsoft.com/office/drawing/2014/main" id="{5B09F6ED-601D-49BA-9015-74C688EB6999}"/>
              </a:ext>
            </a:extLst>
          </p:cNvPr>
          <p:cNvGrpSpPr/>
          <p:nvPr/>
        </p:nvGrpSpPr>
        <p:grpSpPr>
          <a:xfrm>
            <a:off x="3641558" y="1299411"/>
            <a:ext cx="6224337" cy="5855367"/>
            <a:chOff x="5121675" y="764825"/>
            <a:chExt cx="3820325" cy="4232024"/>
          </a:xfrm>
        </p:grpSpPr>
        <p:pic>
          <p:nvPicPr>
            <p:cNvPr id="7" name="Google Shape;148;p26">
              <a:extLst>
                <a:ext uri="{FF2B5EF4-FFF2-40B4-BE49-F238E27FC236}">
                  <a16:creationId xmlns:a16="http://schemas.microsoft.com/office/drawing/2014/main" id="{56278242-C8B3-4BF6-8AEA-727BFBA10BAE}"/>
                </a:ext>
              </a:extLst>
            </p:cNvPr>
            <p:cNvPicPr preferRelativeResize="0"/>
            <p:nvPr/>
          </p:nvPicPr>
          <p:blipFill rotWithShape="1">
            <a:blip r:embed="rId3">
              <a:alphaModFix/>
            </a:blip>
            <a:srcRect l="-872" r="67821" b="5589"/>
            <a:stretch/>
          </p:blipFill>
          <p:spPr>
            <a:xfrm>
              <a:off x="5121675" y="764825"/>
              <a:ext cx="3820325" cy="4232024"/>
            </a:xfrm>
            <a:prstGeom prst="rect">
              <a:avLst/>
            </a:prstGeom>
            <a:noFill/>
            <a:ln>
              <a:noFill/>
            </a:ln>
          </p:spPr>
        </p:pic>
        <p:sp>
          <p:nvSpPr>
            <p:cNvPr id="8" name="Google Shape;149;p26">
              <a:extLst>
                <a:ext uri="{FF2B5EF4-FFF2-40B4-BE49-F238E27FC236}">
                  <a16:creationId xmlns:a16="http://schemas.microsoft.com/office/drawing/2014/main" id="{8C858D81-B9C8-4D9E-9A3D-A1C60E3C2EF5}"/>
                </a:ext>
              </a:extLst>
            </p:cNvPr>
            <p:cNvSpPr/>
            <p:nvPr/>
          </p:nvSpPr>
          <p:spPr>
            <a:xfrm>
              <a:off x="7985850" y="1222700"/>
              <a:ext cx="846300" cy="461100"/>
            </a:xfrm>
            <a:prstGeom prst="ellipse">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0;p26">
              <a:extLst>
                <a:ext uri="{FF2B5EF4-FFF2-40B4-BE49-F238E27FC236}">
                  <a16:creationId xmlns:a16="http://schemas.microsoft.com/office/drawing/2014/main" id="{842C1273-AAA7-4CD2-BDCB-65C92A48D3A1}"/>
                </a:ext>
              </a:extLst>
            </p:cNvPr>
            <p:cNvSpPr/>
            <p:nvPr/>
          </p:nvSpPr>
          <p:spPr>
            <a:xfrm>
              <a:off x="8081100" y="4538325"/>
              <a:ext cx="750900" cy="386100"/>
            </a:xfrm>
            <a:prstGeom prst="ellipse">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lide Number Placeholder 1">
            <a:extLst>
              <a:ext uri="{FF2B5EF4-FFF2-40B4-BE49-F238E27FC236}">
                <a16:creationId xmlns:a16="http://schemas.microsoft.com/office/drawing/2014/main" id="{61B7EB77-4375-4BDC-8192-6B3FABB76DB4}"/>
              </a:ext>
            </a:extLst>
          </p:cNvPr>
          <p:cNvSpPr>
            <a:spLocks noGrp="1"/>
          </p:cNvSpPr>
          <p:nvPr>
            <p:ph type="sldNum" idx="12"/>
          </p:nvPr>
        </p:nvSpPr>
        <p:spPr/>
        <p:txBody>
          <a:bodyPr/>
          <a:lstStyle/>
          <a:p>
            <a:pPr algn="r"/>
            <a:fld id="{00000000-1234-1234-1234-123412341234}" type="slidenum">
              <a:rPr lang="en" smtClean="0"/>
              <a:pPr algn="r"/>
              <a:t>31</a:t>
            </a:fld>
            <a:endParaRPr lang="en"/>
          </a:p>
        </p:txBody>
      </p:sp>
    </p:spTree>
    <p:extLst>
      <p:ext uri="{BB962C8B-B14F-4D97-AF65-F5344CB8AC3E}">
        <p14:creationId xmlns:p14="http://schemas.microsoft.com/office/powerpoint/2010/main" val="15007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pic>
        <p:nvPicPr>
          <p:cNvPr id="9" name="Google Shape;155;p27">
            <a:extLst>
              <a:ext uri="{FF2B5EF4-FFF2-40B4-BE49-F238E27FC236}">
                <a16:creationId xmlns:a16="http://schemas.microsoft.com/office/drawing/2014/main" id="{E22AD989-0FFC-417A-848C-7949C65F0486}"/>
              </a:ext>
            </a:extLst>
          </p:cNvPr>
          <p:cNvPicPr preferRelativeResize="0"/>
          <p:nvPr/>
        </p:nvPicPr>
        <p:blipFill rotWithShape="1">
          <a:blip r:embed="rId3"/>
          <a:srcRect l="6809" r="6809"/>
          <a:stretch/>
        </p:blipFill>
        <p:spPr>
          <a:xfrm>
            <a:off x="20" y="10"/>
            <a:ext cx="10058380" cy="7772390"/>
          </a:xfrm>
          <a:prstGeom prst="rect">
            <a:avLst/>
          </a:prstGeom>
          <a:noFill/>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29494"/>
            <a:ext cx="10058400" cy="83475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3A10A6F-978A-482B-85CC-638A988CC447}"/>
              </a:ext>
            </a:extLst>
          </p:cNvPr>
          <p:cNvSpPr txBox="1">
            <a:spLocks/>
          </p:cNvSpPr>
          <p:nvPr/>
        </p:nvSpPr>
        <p:spPr>
          <a:xfrm>
            <a:off x="1" y="6133265"/>
            <a:ext cx="10282988" cy="957341"/>
          </a:xfrm>
          <a:prstGeom prst="rect">
            <a:avLst/>
          </a:prstGeom>
        </p:spPr>
        <p:txBody>
          <a:bodyPr spcFirstLastPara="1" vert="horz" lIns="91440" tIns="45720" rIns="91440" bIns="45720" rtlCol="0" anchor="ctr" anchorCtr="0">
            <a:normAutofit fontScale="25000" lnSpcReduction="20000"/>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defTabSz="914400">
              <a:spcBef>
                <a:spcPct val="0"/>
              </a:spcBef>
              <a:spcAft>
                <a:spcPts val="600"/>
              </a:spcAft>
            </a:pPr>
            <a:br>
              <a:rPr lang="en-US" sz="6400" dirty="0">
                <a:solidFill>
                  <a:schemeClr val="tx1">
                    <a:lumMod val="85000"/>
                    <a:lumOff val="15000"/>
                  </a:schemeClr>
                </a:solidFill>
              </a:rPr>
            </a:br>
            <a:r>
              <a:rPr lang="en-US" sz="9800" b="1" dirty="0">
                <a:solidFill>
                  <a:schemeClr val="tx1">
                    <a:lumMod val="85000"/>
                    <a:lumOff val="15000"/>
                  </a:schemeClr>
                </a:solidFill>
              </a:rPr>
              <a:t>Kayenta Mine Complex – June 2020</a:t>
            </a:r>
            <a:br>
              <a:rPr lang="en-US" sz="9800" dirty="0">
                <a:solidFill>
                  <a:schemeClr val="tx1">
                    <a:lumMod val="85000"/>
                    <a:lumOff val="15000"/>
                  </a:schemeClr>
                </a:solidFill>
              </a:rPr>
            </a:br>
            <a:endParaRPr lang="en-US" sz="9800" dirty="0">
              <a:solidFill>
                <a:schemeClr val="tx1">
                  <a:lumMod val="85000"/>
                  <a:lumOff val="15000"/>
                </a:schemeClr>
              </a:solidFill>
            </a:endParaRP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40914"/>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52832"/>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0E7D24-DEDD-480B-9227-8867928AEE9F}"/>
              </a:ext>
            </a:extLst>
          </p:cNvPr>
          <p:cNvSpPr txBox="1"/>
          <p:nvPr/>
        </p:nvSpPr>
        <p:spPr>
          <a:xfrm>
            <a:off x="208568" y="240631"/>
            <a:ext cx="2560829" cy="400110"/>
          </a:xfrm>
          <a:prstGeom prst="rect">
            <a:avLst/>
          </a:prstGeom>
          <a:noFill/>
        </p:spPr>
        <p:txBody>
          <a:bodyPr wrap="none" rtlCol="0">
            <a:spAutoFit/>
          </a:bodyPr>
          <a:lstStyle/>
          <a:p>
            <a:r>
              <a:rPr lang="en-US" sz="2000" dirty="0">
                <a:solidFill>
                  <a:schemeClr val="bg1"/>
                </a:solidFill>
              </a:rPr>
              <a:t>Photo Credit: </a:t>
            </a:r>
            <a:r>
              <a:rPr lang="en-US" sz="2000" dirty="0" err="1">
                <a:solidFill>
                  <a:schemeClr val="bg1"/>
                </a:solidFill>
              </a:rPr>
              <a:t>EcoFlight</a:t>
            </a:r>
            <a:endParaRPr lang="en-US" sz="2000" dirty="0">
              <a:solidFill>
                <a:schemeClr val="bg1"/>
              </a:solidFill>
            </a:endParaRPr>
          </a:p>
        </p:txBody>
      </p:sp>
      <p:sp>
        <p:nvSpPr>
          <p:cNvPr id="2" name="Slide Number Placeholder 1">
            <a:extLst>
              <a:ext uri="{FF2B5EF4-FFF2-40B4-BE49-F238E27FC236}">
                <a16:creationId xmlns:a16="http://schemas.microsoft.com/office/drawing/2014/main" id="{144FD5E6-DB3E-4C7E-8717-CA24ECC11950}"/>
              </a:ext>
            </a:extLst>
          </p:cNvPr>
          <p:cNvSpPr>
            <a:spLocks noGrp="1"/>
          </p:cNvSpPr>
          <p:nvPr>
            <p:ph type="sldNum" idx="12"/>
          </p:nvPr>
        </p:nvSpPr>
        <p:spPr/>
        <p:txBody>
          <a:bodyPr/>
          <a:lstStyle/>
          <a:p>
            <a:pPr algn="r"/>
            <a:fld id="{00000000-1234-1234-1234-123412341234}" type="slidenum">
              <a:rPr lang="en" smtClean="0"/>
              <a:pPr algn="r"/>
              <a:t>32</a:t>
            </a:fld>
            <a:endParaRPr lang="en"/>
          </a:p>
        </p:txBody>
      </p:sp>
    </p:spTree>
    <p:extLst>
      <p:ext uri="{BB962C8B-B14F-4D97-AF65-F5344CB8AC3E}">
        <p14:creationId xmlns:p14="http://schemas.microsoft.com/office/powerpoint/2010/main" val="164125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pic>
        <p:nvPicPr>
          <p:cNvPr id="2" name="Google Shape;162;p28">
            <a:extLst>
              <a:ext uri="{FF2B5EF4-FFF2-40B4-BE49-F238E27FC236}">
                <a16:creationId xmlns:a16="http://schemas.microsoft.com/office/drawing/2014/main" id="{357BEC26-8B2F-41CB-A5DE-4A11C99E2C61}"/>
              </a:ext>
            </a:extLst>
          </p:cNvPr>
          <p:cNvPicPr preferRelativeResize="0"/>
          <p:nvPr/>
        </p:nvPicPr>
        <p:blipFill rotWithShape="1">
          <a:blip r:embed="rId3"/>
          <a:srcRect r="13617"/>
          <a:stretch/>
        </p:blipFill>
        <p:spPr>
          <a:xfrm>
            <a:off x="20" y="10"/>
            <a:ext cx="10058380" cy="7772390"/>
          </a:xfrm>
          <a:prstGeom prst="rect">
            <a:avLst/>
          </a:prstGeom>
          <a:noFill/>
        </p:spPr>
      </p:pic>
      <p:sp>
        <p:nvSpPr>
          <p:cNvPr id="2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178112" y="2581294"/>
            <a:ext cx="3880288" cy="519110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2" name="TextBox 11">
            <a:extLst>
              <a:ext uri="{FF2B5EF4-FFF2-40B4-BE49-F238E27FC236}">
                <a16:creationId xmlns:a16="http://schemas.microsoft.com/office/drawing/2014/main" id="{190E7D24-DEDD-480B-9227-8867928AEE9F}"/>
              </a:ext>
            </a:extLst>
          </p:cNvPr>
          <p:cNvSpPr txBox="1"/>
          <p:nvPr/>
        </p:nvSpPr>
        <p:spPr>
          <a:xfrm>
            <a:off x="6618167" y="3662855"/>
            <a:ext cx="3177934" cy="207859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600" b="1" dirty="0">
                <a:latin typeface="+mj-lt"/>
                <a:ea typeface="+mj-ea"/>
                <a:cs typeface="+mj-cs"/>
              </a:rPr>
              <a:t>Kayenta Mine – June 2020</a:t>
            </a:r>
          </a:p>
        </p:txBody>
      </p:sp>
      <p:cxnSp>
        <p:nvCxnSpPr>
          <p:cNvPr id="25" name="Straight Connector 2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1273" y="5806965"/>
            <a:ext cx="771721"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12022C3-25FB-4BDE-B319-6CB58FDAE727}"/>
              </a:ext>
            </a:extLst>
          </p:cNvPr>
          <p:cNvSpPr txBox="1"/>
          <p:nvPr/>
        </p:nvSpPr>
        <p:spPr>
          <a:xfrm>
            <a:off x="208568" y="240631"/>
            <a:ext cx="2560829" cy="400110"/>
          </a:xfrm>
          <a:prstGeom prst="rect">
            <a:avLst/>
          </a:prstGeom>
          <a:noFill/>
        </p:spPr>
        <p:txBody>
          <a:bodyPr wrap="none" rtlCol="0">
            <a:spAutoFit/>
          </a:bodyPr>
          <a:lstStyle/>
          <a:p>
            <a:r>
              <a:rPr lang="en-US" sz="2000" dirty="0">
                <a:solidFill>
                  <a:schemeClr val="bg1"/>
                </a:solidFill>
              </a:rPr>
              <a:t>Photo Credit: </a:t>
            </a:r>
            <a:r>
              <a:rPr lang="en-US" sz="2000" dirty="0" err="1">
                <a:solidFill>
                  <a:schemeClr val="bg1"/>
                </a:solidFill>
              </a:rPr>
              <a:t>EcoFlight</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2C0B842B-FF83-4CD0-9F6D-8FA1BD49A972}"/>
              </a:ext>
            </a:extLst>
          </p:cNvPr>
          <p:cNvSpPr>
            <a:spLocks noGrp="1"/>
          </p:cNvSpPr>
          <p:nvPr>
            <p:ph type="sldNum" idx="12"/>
          </p:nvPr>
        </p:nvSpPr>
        <p:spPr/>
        <p:txBody>
          <a:bodyPr/>
          <a:lstStyle/>
          <a:p>
            <a:pPr algn="r"/>
            <a:fld id="{00000000-1234-1234-1234-123412341234}" type="slidenum">
              <a:rPr lang="en" smtClean="0"/>
              <a:pPr algn="r"/>
              <a:t>33</a:t>
            </a:fld>
            <a:endParaRPr lang="en"/>
          </a:p>
        </p:txBody>
      </p:sp>
    </p:spTree>
    <p:extLst>
      <p:ext uri="{BB962C8B-B14F-4D97-AF65-F5344CB8AC3E}">
        <p14:creationId xmlns:p14="http://schemas.microsoft.com/office/powerpoint/2010/main" val="35847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058148"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69;p29">
            <a:extLst>
              <a:ext uri="{FF2B5EF4-FFF2-40B4-BE49-F238E27FC236}">
                <a16:creationId xmlns:a16="http://schemas.microsoft.com/office/drawing/2014/main" id="{0C894642-8D7B-423F-8800-955A2795FD82}"/>
              </a:ext>
            </a:extLst>
          </p:cNvPr>
          <p:cNvPicPr preferRelativeResize="0"/>
          <p:nvPr/>
        </p:nvPicPr>
        <p:blipFill rotWithShape="1">
          <a:blip r:embed="rId3"/>
          <a:srcRect r="2376"/>
          <a:stretch/>
        </p:blipFill>
        <p:spPr>
          <a:xfrm>
            <a:off x="20" y="1"/>
            <a:ext cx="10058379" cy="6877395"/>
          </a:xfrm>
          <a:prstGeom prst="rect">
            <a:avLst/>
          </a:prstGeom>
          <a:noFill/>
        </p:spPr>
      </p:pic>
      <p:grpSp>
        <p:nvGrpSpPr>
          <p:cNvPr id="32" name="Group 31">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1" y="5699759"/>
            <a:ext cx="10088204" cy="2072641"/>
            <a:chOff x="-305" y="2987478"/>
            <a:chExt cx="12188952" cy="1828800"/>
          </a:xfrm>
        </p:grpSpPr>
        <p:sp>
          <p:nvSpPr>
            <p:cNvPr id="33" name="Freeform: Shape 32">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6" name="Freeform: Shape 35">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TextBox 3">
            <a:extLst>
              <a:ext uri="{FF2B5EF4-FFF2-40B4-BE49-F238E27FC236}">
                <a16:creationId xmlns:a16="http://schemas.microsoft.com/office/drawing/2014/main" id="{76DEDA82-BBA6-4BAE-A1CD-03832DD216EE}"/>
              </a:ext>
            </a:extLst>
          </p:cNvPr>
          <p:cNvSpPr txBox="1"/>
          <p:nvPr/>
        </p:nvSpPr>
        <p:spPr>
          <a:xfrm>
            <a:off x="2229853" y="6733852"/>
            <a:ext cx="6031831" cy="646331"/>
          </a:xfrm>
          <a:prstGeom prst="rect">
            <a:avLst/>
          </a:prstGeom>
          <a:noFill/>
        </p:spPr>
        <p:txBody>
          <a:bodyPr wrap="square" rtlCol="0">
            <a:spAutoFit/>
          </a:bodyPr>
          <a:lstStyle/>
          <a:p>
            <a:r>
              <a:rPr lang="en-US" sz="3600" dirty="0"/>
              <a:t>Kayenta Mine – June 2020 </a:t>
            </a:r>
          </a:p>
        </p:txBody>
      </p:sp>
      <p:sp>
        <p:nvSpPr>
          <p:cNvPr id="5" name="TextBox 4">
            <a:extLst>
              <a:ext uri="{FF2B5EF4-FFF2-40B4-BE49-F238E27FC236}">
                <a16:creationId xmlns:a16="http://schemas.microsoft.com/office/drawing/2014/main" id="{22A3ADB1-66AE-4199-9A90-21944453F0E7}"/>
              </a:ext>
            </a:extLst>
          </p:cNvPr>
          <p:cNvSpPr txBox="1"/>
          <p:nvPr/>
        </p:nvSpPr>
        <p:spPr>
          <a:xfrm>
            <a:off x="208568" y="240631"/>
            <a:ext cx="2560829" cy="400110"/>
          </a:xfrm>
          <a:prstGeom prst="rect">
            <a:avLst/>
          </a:prstGeom>
          <a:noFill/>
        </p:spPr>
        <p:txBody>
          <a:bodyPr wrap="none" rtlCol="0">
            <a:spAutoFit/>
          </a:bodyPr>
          <a:lstStyle/>
          <a:p>
            <a:r>
              <a:rPr lang="en-US" sz="2000" dirty="0">
                <a:solidFill>
                  <a:schemeClr val="bg1"/>
                </a:solidFill>
              </a:rPr>
              <a:t>Photo Credit: </a:t>
            </a:r>
            <a:r>
              <a:rPr lang="en-US" sz="2000" dirty="0" err="1">
                <a:solidFill>
                  <a:schemeClr val="bg1"/>
                </a:solidFill>
              </a:rPr>
              <a:t>EcoFlight</a:t>
            </a:r>
            <a:endParaRPr lang="en-US" sz="2000" dirty="0">
              <a:solidFill>
                <a:schemeClr val="bg1"/>
              </a:solidFill>
            </a:endParaRPr>
          </a:p>
        </p:txBody>
      </p:sp>
      <p:sp>
        <p:nvSpPr>
          <p:cNvPr id="2" name="Slide Number Placeholder 1">
            <a:extLst>
              <a:ext uri="{FF2B5EF4-FFF2-40B4-BE49-F238E27FC236}">
                <a16:creationId xmlns:a16="http://schemas.microsoft.com/office/drawing/2014/main" id="{CC1C1F08-A662-45CB-B4C1-E44508D9FEDA}"/>
              </a:ext>
            </a:extLst>
          </p:cNvPr>
          <p:cNvSpPr>
            <a:spLocks noGrp="1"/>
          </p:cNvSpPr>
          <p:nvPr>
            <p:ph type="sldNum" idx="12"/>
          </p:nvPr>
        </p:nvSpPr>
        <p:spPr/>
        <p:txBody>
          <a:bodyPr/>
          <a:lstStyle/>
          <a:p>
            <a:pPr algn="r"/>
            <a:fld id="{00000000-1234-1234-1234-123412341234}" type="slidenum">
              <a:rPr lang="en" smtClean="0"/>
              <a:pPr algn="r"/>
              <a:t>34</a:t>
            </a:fld>
            <a:endParaRPr lang="en"/>
          </a:p>
        </p:txBody>
      </p:sp>
    </p:spTree>
    <p:extLst>
      <p:ext uri="{BB962C8B-B14F-4D97-AF65-F5344CB8AC3E}">
        <p14:creationId xmlns:p14="http://schemas.microsoft.com/office/powerpoint/2010/main" val="13199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pic>
        <p:nvPicPr>
          <p:cNvPr id="2" name="Google Shape;176;p30">
            <a:extLst>
              <a:ext uri="{FF2B5EF4-FFF2-40B4-BE49-F238E27FC236}">
                <a16:creationId xmlns:a16="http://schemas.microsoft.com/office/drawing/2014/main" id="{2C9AC322-D677-45C5-B7B6-9D04AAA1B811}"/>
              </a:ext>
            </a:extLst>
          </p:cNvPr>
          <p:cNvPicPr preferRelativeResize="0"/>
          <p:nvPr/>
        </p:nvPicPr>
        <p:blipFill rotWithShape="1">
          <a:blip r:embed="rId3"/>
          <a:srcRect l="12321" r="1296"/>
          <a:stretch/>
        </p:blipFill>
        <p:spPr>
          <a:xfrm>
            <a:off x="20" y="10"/>
            <a:ext cx="10058380" cy="7772390"/>
          </a:xfrm>
          <a:prstGeom prst="rect">
            <a:avLst/>
          </a:prstGeom>
          <a:noFill/>
        </p:spPr>
      </p:pic>
      <p:sp>
        <p:nvSpPr>
          <p:cNvPr id="59" name="Rectangle 5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29494"/>
            <a:ext cx="10058400" cy="83475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A3ADB1-66AE-4199-9A90-21944453F0E7}"/>
              </a:ext>
            </a:extLst>
          </p:cNvPr>
          <p:cNvSpPr txBox="1"/>
          <p:nvPr/>
        </p:nvSpPr>
        <p:spPr>
          <a:xfrm>
            <a:off x="432196" y="6026205"/>
            <a:ext cx="9249014" cy="84414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500" b="1">
                <a:solidFill>
                  <a:schemeClr val="tx1">
                    <a:lumMod val="85000"/>
                    <a:lumOff val="15000"/>
                  </a:schemeClr>
                </a:solidFill>
                <a:latin typeface="+mj-lt"/>
                <a:ea typeface="+mj-ea"/>
                <a:cs typeface="+mj-cs"/>
              </a:rPr>
              <a:t>Kayenta Mine – June 2020</a:t>
            </a:r>
          </a:p>
        </p:txBody>
      </p:sp>
      <p:cxnSp>
        <p:nvCxnSpPr>
          <p:cNvPr id="61" name="Straight Connector 6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40914"/>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52832"/>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32D85B4-02CC-49C4-9EA7-941DE2C26638}"/>
              </a:ext>
            </a:extLst>
          </p:cNvPr>
          <p:cNvSpPr>
            <a:spLocks noGrp="1"/>
          </p:cNvSpPr>
          <p:nvPr>
            <p:ph type="sldNum" idx="12"/>
          </p:nvPr>
        </p:nvSpPr>
        <p:spPr/>
        <p:txBody>
          <a:bodyPr/>
          <a:lstStyle/>
          <a:p>
            <a:pPr algn="r"/>
            <a:fld id="{00000000-1234-1234-1234-123412341234}" type="slidenum">
              <a:rPr lang="en" smtClean="0"/>
              <a:pPr algn="r"/>
              <a:t>35</a:t>
            </a:fld>
            <a:endParaRPr lang="en"/>
          </a:p>
        </p:txBody>
      </p:sp>
    </p:spTree>
    <p:extLst>
      <p:ext uri="{BB962C8B-B14F-4D97-AF65-F5344CB8AC3E}">
        <p14:creationId xmlns:p14="http://schemas.microsoft.com/office/powerpoint/2010/main" val="32877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058148"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83;p31">
            <a:extLst>
              <a:ext uri="{FF2B5EF4-FFF2-40B4-BE49-F238E27FC236}">
                <a16:creationId xmlns:a16="http://schemas.microsoft.com/office/drawing/2014/main" id="{6325FFA7-10EA-40FA-BCB8-12B72F4274A1}"/>
              </a:ext>
            </a:extLst>
          </p:cNvPr>
          <p:cNvPicPr preferRelativeResize="0"/>
          <p:nvPr/>
        </p:nvPicPr>
        <p:blipFill rotWithShape="1">
          <a:blip r:embed="rId3"/>
          <a:srcRect l="2376"/>
          <a:stretch/>
        </p:blipFill>
        <p:spPr>
          <a:xfrm>
            <a:off x="20" y="1"/>
            <a:ext cx="10058379" cy="6877395"/>
          </a:xfrm>
          <a:prstGeom prst="rect">
            <a:avLst/>
          </a:prstGeom>
          <a:noFill/>
        </p:spPr>
      </p:pic>
      <p:grpSp>
        <p:nvGrpSpPr>
          <p:cNvPr id="70" name="Group 69">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1" y="5699759"/>
            <a:ext cx="10088204" cy="2072641"/>
            <a:chOff x="-305" y="2987478"/>
            <a:chExt cx="12188952" cy="1828800"/>
          </a:xfrm>
        </p:grpSpPr>
        <p:sp>
          <p:nvSpPr>
            <p:cNvPr id="71" name="Freeform: Shape 70">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74" name="Freeform: Shape 73">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TextBox 3">
            <a:extLst>
              <a:ext uri="{FF2B5EF4-FFF2-40B4-BE49-F238E27FC236}">
                <a16:creationId xmlns:a16="http://schemas.microsoft.com/office/drawing/2014/main" id="{5DFECC9E-6480-4452-AC65-F87643BF2F1A}"/>
              </a:ext>
            </a:extLst>
          </p:cNvPr>
          <p:cNvSpPr txBox="1"/>
          <p:nvPr/>
        </p:nvSpPr>
        <p:spPr>
          <a:xfrm>
            <a:off x="1684421" y="6768168"/>
            <a:ext cx="7299159" cy="646331"/>
          </a:xfrm>
          <a:prstGeom prst="rect">
            <a:avLst/>
          </a:prstGeom>
          <a:noFill/>
        </p:spPr>
        <p:txBody>
          <a:bodyPr wrap="square" rtlCol="0">
            <a:spAutoFit/>
          </a:bodyPr>
          <a:lstStyle/>
          <a:p>
            <a:pPr algn="ctr"/>
            <a:r>
              <a:rPr lang="en-US" sz="3600" dirty="0"/>
              <a:t>Kayenta Mine Complex – June 2020</a:t>
            </a:r>
          </a:p>
        </p:txBody>
      </p:sp>
      <p:sp>
        <p:nvSpPr>
          <p:cNvPr id="2" name="Slide Number Placeholder 1">
            <a:extLst>
              <a:ext uri="{FF2B5EF4-FFF2-40B4-BE49-F238E27FC236}">
                <a16:creationId xmlns:a16="http://schemas.microsoft.com/office/drawing/2014/main" id="{69A558B4-D2EF-48D8-BFCE-C5180DC779FE}"/>
              </a:ext>
            </a:extLst>
          </p:cNvPr>
          <p:cNvSpPr>
            <a:spLocks noGrp="1"/>
          </p:cNvSpPr>
          <p:nvPr>
            <p:ph type="sldNum" idx="12"/>
          </p:nvPr>
        </p:nvSpPr>
        <p:spPr/>
        <p:txBody>
          <a:bodyPr/>
          <a:lstStyle/>
          <a:p>
            <a:pPr algn="r"/>
            <a:fld id="{00000000-1234-1234-1234-123412341234}" type="slidenum">
              <a:rPr lang="en" smtClean="0"/>
              <a:pPr algn="r"/>
              <a:t>36</a:t>
            </a:fld>
            <a:endParaRPr lang="en"/>
          </a:p>
        </p:txBody>
      </p:sp>
    </p:spTree>
    <p:extLst>
      <p:ext uri="{BB962C8B-B14F-4D97-AF65-F5344CB8AC3E}">
        <p14:creationId xmlns:p14="http://schemas.microsoft.com/office/powerpoint/2010/main" val="120773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Kayenta Mine – Reclamation Delays </a:t>
            </a:r>
            <a:br>
              <a:rPr lang="en-US" sz="5400" dirty="0">
                <a:solidFill>
                  <a:schemeClr val="bg1"/>
                </a:solidFill>
              </a:rPr>
            </a:br>
            <a:endParaRPr lang="en-US" dirty="0">
              <a:solidFill>
                <a:srgbClr val="CC0000"/>
              </a:solidFill>
            </a:endParaRPr>
          </a:p>
        </p:txBody>
      </p:sp>
      <p:sp>
        <p:nvSpPr>
          <p:cNvPr id="7" name="TextBox 6">
            <a:extLst>
              <a:ext uri="{FF2B5EF4-FFF2-40B4-BE49-F238E27FC236}">
                <a16:creationId xmlns:a16="http://schemas.microsoft.com/office/drawing/2014/main" id="{F95F1AB6-8DDA-460A-9A62-0D1F88434A2A}"/>
              </a:ext>
            </a:extLst>
          </p:cNvPr>
          <p:cNvSpPr txBox="1"/>
          <p:nvPr/>
        </p:nvSpPr>
        <p:spPr>
          <a:xfrm>
            <a:off x="112294" y="1504324"/>
            <a:ext cx="9561095" cy="3539430"/>
          </a:xfrm>
          <a:prstGeom prst="rect">
            <a:avLst/>
          </a:prstGeom>
          <a:noFill/>
        </p:spPr>
        <p:txBody>
          <a:bodyPr wrap="square">
            <a:spAutoFit/>
          </a:bodyPr>
          <a:lstStyle/>
          <a:p>
            <a:pPr marL="457200" lvl="0" indent="-342900" algn="l" rtl="0">
              <a:spcBef>
                <a:spcPts val="0"/>
              </a:spcBef>
              <a:spcAft>
                <a:spcPts val="0"/>
              </a:spcAft>
              <a:buClr>
                <a:schemeClr val="dk2"/>
              </a:buClr>
              <a:buSzPct val="100000"/>
              <a:buFont typeface="Arial" panose="020B0604020202020204" pitchFamily="34" charset="0"/>
              <a:buChar char="•"/>
            </a:pPr>
            <a:r>
              <a:rPr lang="en-US" sz="2400" dirty="0">
                <a:solidFill>
                  <a:schemeClr val="dk2"/>
                </a:solidFill>
              </a:rPr>
              <a:t>As of September 2019, there still is no contract between Peabody and the United Mine Workers to conduct reclamation work.</a:t>
            </a:r>
          </a:p>
          <a:p>
            <a:pPr marL="457200" lvl="0" indent="-342900" algn="l" rtl="0">
              <a:spcBef>
                <a:spcPts val="0"/>
              </a:spcBef>
              <a:spcAft>
                <a:spcPts val="0"/>
              </a:spcAft>
              <a:buClr>
                <a:schemeClr val="dk2"/>
              </a:buClr>
              <a:buSzPct val="100000"/>
              <a:buFont typeface="Arial" panose="020B0604020202020204" pitchFamily="34" charset="0"/>
              <a:buChar char="•"/>
            </a:pPr>
            <a:endParaRPr lang="en-US" sz="400" dirty="0">
              <a:solidFill>
                <a:schemeClr val="dk2"/>
              </a:solidFill>
            </a:endParaRPr>
          </a:p>
          <a:p>
            <a:pPr marL="457200" lvl="0" indent="-342900" algn="l" rtl="0">
              <a:spcBef>
                <a:spcPts val="0"/>
              </a:spcBef>
              <a:spcAft>
                <a:spcPts val="0"/>
              </a:spcAft>
              <a:buClr>
                <a:schemeClr val="dk2"/>
              </a:buClr>
              <a:buSzPct val="100000"/>
              <a:buFont typeface="Arial" panose="020B0604020202020204" pitchFamily="34" charset="0"/>
              <a:buChar char="•"/>
            </a:pPr>
            <a:r>
              <a:rPr lang="en-US" sz="2400" dirty="0">
                <a:solidFill>
                  <a:schemeClr val="dk2"/>
                </a:solidFill>
              </a:rPr>
              <a:t>Peabody has applied for numerous “minor” permit revisions that request changes to the current cleanup requirements. </a:t>
            </a:r>
          </a:p>
          <a:p>
            <a:pPr marL="457200" lvl="0" indent="-342900" algn="l" rtl="0">
              <a:spcBef>
                <a:spcPts val="0"/>
              </a:spcBef>
              <a:spcAft>
                <a:spcPts val="0"/>
              </a:spcAft>
              <a:buClr>
                <a:schemeClr val="dk2"/>
              </a:buClr>
              <a:buSzPct val="100000"/>
              <a:buFont typeface="Arial" panose="020B0604020202020204" pitchFamily="34" charset="0"/>
              <a:buChar char="•"/>
            </a:pPr>
            <a:endParaRPr lang="en-US" sz="400" dirty="0">
              <a:solidFill>
                <a:schemeClr val="dk2"/>
              </a:solidFill>
            </a:endParaRPr>
          </a:p>
          <a:p>
            <a:pPr marL="457200" lvl="0" indent="-342900" algn="l" rtl="0">
              <a:spcBef>
                <a:spcPts val="0"/>
              </a:spcBef>
              <a:spcAft>
                <a:spcPts val="0"/>
              </a:spcAft>
              <a:buClr>
                <a:schemeClr val="dk2"/>
              </a:buClr>
              <a:buSzPct val="100000"/>
              <a:buFont typeface="Arial" panose="020B0604020202020204" pitchFamily="34" charset="0"/>
              <a:buChar char="•"/>
            </a:pPr>
            <a:r>
              <a:rPr lang="en-US" sz="2400" dirty="0">
                <a:solidFill>
                  <a:schemeClr val="dk2"/>
                </a:solidFill>
              </a:rPr>
              <a:t>One of the changes Peabody has requested is permission to </a:t>
            </a:r>
            <a:r>
              <a:rPr lang="en-US" sz="2400" b="1" i="1" dirty="0">
                <a:solidFill>
                  <a:schemeClr val="dk2"/>
                </a:solidFill>
              </a:rPr>
              <a:t>delay up to 70% of major reclamation work for another 2-4 years.</a:t>
            </a:r>
          </a:p>
          <a:p>
            <a:pPr marL="457200" lvl="0" indent="-342900" algn="l" rtl="0">
              <a:spcBef>
                <a:spcPts val="0"/>
              </a:spcBef>
              <a:spcAft>
                <a:spcPts val="0"/>
              </a:spcAft>
              <a:buClr>
                <a:schemeClr val="dk2"/>
              </a:buClr>
              <a:buSzPts val="1800"/>
              <a:buFont typeface="Arial" panose="020B0604020202020204" pitchFamily="34" charset="0"/>
              <a:buChar char="•"/>
            </a:pPr>
            <a:endParaRPr lang="en-US" sz="2400" dirty="0">
              <a:solidFill>
                <a:schemeClr val="dk2"/>
              </a:solidFill>
            </a:endParaRPr>
          </a:p>
          <a:p>
            <a:pPr marL="457200" lvl="0" indent="-342900" algn="l" rtl="0">
              <a:spcBef>
                <a:spcPts val="0"/>
              </a:spcBef>
              <a:spcAft>
                <a:spcPts val="0"/>
              </a:spcAft>
              <a:buClr>
                <a:schemeClr val="dk2"/>
              </a:buClr>
              <a:buSzPts val="1800"/>
              <a:buChar char="●"/>
            </a:pPr>
            <a:endParaRPr lang="en-US" sz="2400" dirty="0">
              <a:solidFill>
                <a:schemeClr val="dk2"/>
              </a:solidFill>
            </a:endParaRPr>
          </a:p>
          <a:p>
            <a:pPr marL="457200" lvl="0" indent="-342900" algn="l" rtl="0">
              <a:spcBef>
                <a:spcPts val="0"/>
              </a:spcBef>
              <a:spcAft>
                <a:spcPts val="0"/>
              </a:spcAft>
              <a:buSzPts val="1800"/>
              <a:buChar char="●"/>
            </a:pPr>
            <a:endParaRPr lang="en-US" sz="2400" dirty="0"/>
          </a:p>
        </p:txBody>
      </p:sp>
      <p:sp>
        <p:nvSpPr>
          <p:cNvPr id="2" name="Slide Number Placeholder 1">
            <a:extLst>
              <a:ext uri="{FF2B5EF4-FFF2-40B4-BE49-F238E27FC236}">
                <a16:creationId xmlns:a16="http://schemas.microsoft.com/office/drawing/2014/main" id="{0DDC2546-C4D6-4C1E-9B3E-B04844EA25B7}"/>
              </a:ext>
            </a:extLst>
          </p:cNvPr>
          <p:cNvSpPr>
            <a:spLocks noGrp="1"/>
          </p:cNvSpPr>
          <p:nvPr>
            <p:ph type="sldNum" idx="12"/>
          </p:nvPr>
        </p:nvSpPr>
        <p:spPr/>
        <p:txBody>
          <a:bodyPr/>
          <a:lstStyle/>
          <a:p>
            <a:pPr algn="r"/>
            <a:fld id="{00000000-1234-1234-1234-123412341234}" type="slidenum">
              <a:rPr lang="en" smtClean="0"/>
              <a:pPr algn="r"/>
              <a:t>37</a:t>
            </a:fld>
            <a:endParaRPr lang="en"/>
          </a:p>
        </p:txBody>
      </p:sp>
    </p:spTree>
    <p:extLst>
      <p:ext uri="{BB962C8B-B14F-4D97-AF65-F5344CB8AC3E}">
        <p14:creationId xmlns:p14="http://schemas.microsoft.com/office/powerpoint/2010/main" val="182313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Kayenta Mine – Reclamation Delays </a:t>
            </a:r>
            <a:br>
              <a:rPr lang="en-US" sz="5400" dirty="0">
                <a:solidFill>
                  <a:schemeClr val="bg1"/>
                </a:solidFill>
              </a:rPr>
            </a:br>
            <a:endParaRPr lang="en-US" dirty="0">
              <a:solidFill>
                <a:srgbClr val="CC0000"/>
              </a:solidFill>
            </a:endParaRPr>
          </a:p>
        </p:txBody>
      </p:sp>
      <p:sp>
        <p:nvSpPr>
          <p:cNvPr id="7" name="TextBox 6">
            <a:extLst>
              <a:ext uri="{FF2B5EF4-FFF2-40B4-BE49-F238E27FC236}">
                <a16:creationId xmlns:a16="http://schemas.microsoft.com/office/drawing/2014/main" id="{F95F1AB6-8DDA-460A-9A62-0D1F88434A2A}"/>
              </a:ext>
            </a:extLst>
          </p:cNvPr>
          <p:cNvSpPr txBox="1"/>
          <p:nvPr/>
        </p:nvSpPr>
        <p:spPr>
          <a:xfrm>
            <a:off x="112294" y="1504324"/>
            <a:ext cx="9561095" cy="3399392"/>
          </a:xfrm>
          <a:prstGeom prst="rect">
            <a:avLst/>
          </a:prstGeom>
          <a:noFill/>
        </p:spPr>
        <p:txBody>
          <a:bodyPr wrap="square">
            <a:spAutoFit/>
          </a:bodyPr>
          <a:lstStyle/>
          <a:p>
            <a:pPr marL="457200" indent="-342900">
              <a:lnSpc>
                <a:spcPct val="115000"/>
              </a:lnSpc>
              <a:buClr>
                <a:schemeClr val="dk2"/>
              </a:buClr>
              <a:buSzPct val="100000"/>
              <a:buFont typeface="Arial" panose="020B0604020202020204" pitchFamily="34" charset="0"/>
              <a:buChar char="•"/>
            </a:pPr>
            <a:r>
              <a:rPr lang="en-US" sz="2400" dirty="0">
                <a:solidFill>
                  <a:schemeClr val="dk2"/>
                </a:solidFill>
              </a:rPr>
              <a:t>Of the 1,850 disturbed acres to be backfilled and/or graded in the next five years, Peabody proposes delaying work on 1,325 acres, or 71.6%, until 2022 or later, 800 of those until 2023 or later</a:t>
            </a:r>
          </a:p>
          <a:p>
            <a:pPr marL="457200" lvl="0" indent="-342900" algn="l" rtl="0">
              <a:lnSpc>
                <a:spcPct val="115000"/>
              </a:lnSpc>
              <a:spcBef>
                <a:spcPts val="0"/>
              </a:spcBef>
              <a:spcAft>
                <a:spcPts val="0"/>
              </a:spcAft>
              <a:buClr>
                <a:schemeClr val="dk2"/>
              </a:buClr>
              <a:buSzPct val="100000"/>
              <a:buFont typeface="Arial" panose="020B0604020202020204" pitchFamily="34" charset="0"/>
              <a:buChar char="•"/>
            </a:pPr>
            <a:endParaRPr lang="en-US" sz="400" dirty="0">
              <a:solidFill>
                <a:schemeClr val="dk2"/>
              </a:solidFill>
            </a:endParaRPr>
          </a:p>
          <a:p>
            <a:pPr marL="457200" lvl="0" indent="-342900" algn="l" rtl="0">
              <a:lnSpc>
                <a:spcPct val="115000"/>
              </a:lnSpc>
              <a:spcBef>
                <a:spcPts val="0"/>
              </a:spcBef>
              <a:spcAft>
                <a:spcPts val="0"/>
              </a:spcAft>
              <a:buClr>
                <a:schemeClr val="dk2"/>
              </a:buClr>
              <a:buSzPct val="100000"/>
              <a:buFont typeface="Arial" panose="020B0604020202020204" pitchFamily="34" charset="0"/>
              <a:buChar char="•"/>
            </a:pPr>
            <a:r>
              <a:rPr lang="en-US" sz="2400" dirty="0">
                <a:solidFill>
                  <a:schemeClr val="dk2"/>
                </a:solidFill>
              </a:rPr>
              <a:t>For areas requiring top-soiling and seeding, Peabody proposes delaying reseeding on 1,475 acres of the 1,925 acres that will need it, or 76.6%, until 2022 or later</a:t>
            </a:r>
          </a:p>
          <a:p>
            <a:pPr marL="457200" lvl="0" indent="-342900" algn="l" rtl="0">
              <a:lnSpc>
                <a:spcPct val="115000"/>
              </a:lnSpc>
              <a:spcBef>
                <a:spcPts val="0"/>
              </a:spcBef>
              <a:spcAft>
                <a:spcPts val="0"/>
              </a:spcAft>
              <a:buClr>
                <a:schemeClr val="dk2"/>
              </a:buClr>
              <a:buSzPts val="1800"/>
              <a:buChar char="●"/>
            </a:pPr>
            <a:endParaRPr lang="en-US" sz="1800" dirty="0"/>
          </a:p>
          <a:p>
            <a:pPr marL="457200" lvl="0" indent="-342900" algn="l" rtl="0">
              <a:spcBef>
                <a:spcPts val="0"/>
              </a:spcBef>
              <a:spcAft>
                <a:spcPts val="0"/>
              </a:spcAft>
              <a:buSzPts val="1800"/>
              <a:buChar char="●"/>
            </a:pPr>
            <a:endParaRPr lang="en-US" sz="2400" dirty="0"/>
          </a:p>
        </p:txBody>
      </p:sp>
      <p:sp>
        <p:nvSpPr>
          <p:cNvPr id="2" name="Slide Number Placeholder 1">
            <a:extLst>
              <a:ext uri="{FF2B5EF4-FFF2-40B4-BE49-F238E27FC236}">
                <a16:creationId xmlns:a16="http://schemas.microsoft.com/office/drawing/2014/main" id="{FE9284AC-2B1C-438A-9A89-F2E7B4F7BE01}"/>
              </a:ext>
            </a:extLst>
          </p:cNvPr>
          <p:cNvSpPr>
            <a:spLocks noGrp="1"/>
          </p:cNvSpPr>
          <p:nvPr>
            <p:ph type="sldNum" idx="12"/>
          </p:nvPr>
        </p:nvSpPr>
        <p:spPr/>
        <p:txBody>
          <a:bodyPr/>
          <a:lstStyle/>
          <a:p>
            <a:pPr algn="r"/>
            <a:fld id="{00000000-1234-1234-1234-123412341234}" type="slidenum">
              <a:rPr lang="en" smtClean="0"/>
              <a:pPr algn="r"/>
              <a:t>38</a:t>
            </a:fld>
            <a:endParaRPr lang="en"/>
          </a:p>
        </p:txBody>
      </p:sp>
    </p:spTree>
    <p:extLst>
      <p:ext uri="{BB962C8B-B14F-4D97-AF65-F5344CB8AC3E}">
        <p14:creationId xmlns:p14="http://schemas.microsoft.com/office/powerpoint/2010/main" val="18200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Kayenta Mine – Hopi Concerns</a:t>
            </a:r>
            <a:br>
              <a:rPr lang="en-US" sz="5400"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482228"/>
            <a:ext cx="9249395" cy="52554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2"/>
                </a:solidFill>
              </a:rPr>
              <a:t>The Navajo Nation controls surface rights for the majority of Kayenta Mine, but as joint and equal owners of all the coal resources in the two largest mining areas – (J-19 and J-21) – Hopi has a number of specific concerns, most importantly:</a:t>
            </a:r>
            <a:endParaRPr sz="2400" dirty="0">
              <a:solidFill>
                <a:schemeClr val="dk2"/>
              </a:solidFill>
            </a:endParaRPr>
          </a:p>
          <a:p>
            <a:pPr marL="566738" lvl="0" indent="-342900" algn="l" rtl="0">
              <a:spcBef>
                <a:spcPts val="1600"/>
              </a:spcBef>
              <a:spcAft>
                <a:spcPts val="0"/>
              </a:spcAft>
              <a:buClr>
                <a:schemeClr val="dk2"/>
              </a:buClr>
              <a:buSzPct val="100000"/>
              <a:buFont typeface="Arial" panose="020B0604020202020204" pitchFamily="34" charset="0"/>
              <a:buChar char="•"/>
            </a:pPr>
            <a:r>
              <a:rPr lang="en-US" sz="2400" dirty="0">
                <a:solidFill>
                  <a:schemeClr val="dk2"/>
                </a:solidFill>
              </a:rPr>
              <a:t>Restoration of the N-Aquifer, which is the primary source of drinking and domestic water on Black Mesa and which has been greatly impacted by the past five decades of mining at both Kayenta Mine and Black Mesa Mine.</a:t>
            </a:r>
          </a:p>
          <a:p>
            <a:pPr marL="566738" lvl="0" indent="-342900" algn="l" rtl="0">
              <a:spcBef>
                <a:spcPts val="1600"/>
              </a:spcBef>
              <a:spcAft>
                <a:spcPts val="0"/>
              </a:spcAft>
              <a:buClr>
                <a:schemeClr val="dk2"/>
              </a:buClr>
              <a:buSzPct val="100000"/>
              <a:buFont typeface="Arial" panose="020B0604020202020204" pitchFamily="34" charset="0"/>
              <a:buChar char="•"/>
            </a:pPr>
            <a:r>
              <a:rPr lang="en-US" sz="2400" dirty="0">
                <a:solidFill>
                  <a:schemeClr val="dk2"/>
                </a:solidFill>
              </a:rPr>
              <a:t>Return and restoration of numerous cultural resources that were removed, disturbed or impacted by Kayenta Mine.</a:t>
            </a:r>
          </a:p>
          <a:p>
            <a:pPr marL="566738" lvl="0" indent="-342900" algn="l" rtl="0">
              <a:spcBef>
                <a:spcPts val="1600"/>
              </a:spcBef>
              <a:spcAft>
                <a:spcPts val="0"/>
              </a:spcAft>
              <a:buClr>
                <a:schemeClr val="dk2"/>
              </a:buClr>
              <a:buSzPct val="100000"/>
              <a:buFont typeface="Arial" panose="020B0604020202020204" pitchFamily="34" charset="0"/>
              <a:buChar char="•"/>
            </a:pPr>
            <a:r>
              <a:rPr lang="en-US" sz="2400" dirty="0">
                <a:solidFill>
                  <a:schemeClr val="dk2"/>
                </a:solidFill>
              </a:rPr>
              <a:t>Other cumulative impacts</a:t>
            </a:r>
          </a:p>
          <a:p>
            <a:pPr marL="0" lvl="0" indent="0" algn="l" rtl="0">
              <a:spcBef>
                <a:spcPts val="1600"/>
              </a:spcBef>
              <a:spcAft>
                <a:spcPts val="0"/>
              </a:spcAft>
              <a:buNone/>
            </a:pPr>
            <a:endParaRPr dirty="0"/>
          </a:p>
        </p:txBody>
      </p:sp>
      <p:sp>
        <p:nvSpPr>
          <p:cNvPr id="3" name="Slide Number Placeholder 2">
            <a:extLst>
              <a:ext uri="{FF2B5EF4-FFF2-40B4-BE49-F238E27FC236}">
                <a16:creationId xmlns:a16="http://schemas.microsoft.com/office/drawing/2014/main" id="{CF881A63-68C6-4998-ADEC-7D502D002A4F}"/>
              </a:ext>
            </a:extLst>
          </p:cNvPr>
          <p:cNvSpPr>
            <a:spLocks noGrp="1"/>
          </p:cNvSpPr>
          <p:nvPr>
            <p:ph type="sldNum" idx="12"/>
          </p:nvPr>
        </p:nvSpPr>
        <p:spPr/>
        <p:txBody>
          <a:bodyPr/>
          <a:lstStyle/>
          <a:p>
            <a:pPr algn="r"/>
            <a:fld id="{00000000-1234-1234-1234-123412341234}" type="slidenum">
              <a:rPr lang="en" smtClean="0"/>
              <a:pPr algn="r"/>
              <a:t>39</a:t>
            </a:fld>
            <a:endParaRPr lang="en"/>
          </a:p>
        </p:txBody>
      </p:sp>
    </p:spTree>
    <p:extLst>
      <p:ext uri="{BB962C8B-B14F-4D97-AF65-F5344CB8AC3E}">
        <p14:creationId xmlns:p14="http://schemas.microsoft.com/office/powerpoint/2010/main" val="76002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Purpose of the Briefing on Mine Reclamation</a:t>
            </a: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743472" y="2119995"/>
            <a:ext cx="3528716" cy="3584863"/>
          </a:xfrm>
        </p:spPr>
        <p:txBody>
          <a:bodyPr/>
          <a:lstStyle/>
          <a:p>
            <a:pPr marL="228600" lvl="1" indent="-228600">
              <a:buSzPct val="100000"/>
            </a:pPr>
            <a:endParaRPr lang="en-US" sz="400" dirty="0"/>
          </a:p>
          <a:p>
            <a:pPr marL="0" lvl="1" indent="0">
              <a:buSzPct val="100000"/>
              <a:buNone/>
            </a:pPr>
            <a:r>
              <a:rPr lang="en-US" sz="2400" b="1" dirty="0"/>
              <a:t>Hopi Tribal Council must immediately demand, in writing, that OSMRE require a “</a:t>
            </a:r>
            <a:r>
              <a:rPr lang="en-US" sz="2400" b="1" u="sng" dirty="0"/>
              <a:t>Significant Permit Revision</a:t>
            </a:r>
            <a:r>
              <a:rPr lang="en-US" sz="2400" b="1" dirty="0"/>
              <a:t>” for Kayenta Mine since mining stopped in November 2019 and is now in a Reclamation Phase</a:t>
            </a:r>
          </a:p>
        </p:txBody>
      </p:sp>
      <p:sp>
        <p:nvSpPr>
          <p:cNvPr id="4" name="Slide Number Placeholder 3">
            <a:extLst>
              <a:ext uri="{FF2B5EF4-FFF2-40B4-BE49-F238E27FC236}">
                <a16:creationId xmlns:a16="http://schemas.microsoft.com/office/drawing/2014/main" id="{F0B8E2EF-D500-41C7-9315-13812AE0B3B6}"/>
              </a:ext>
            </a:extLst>
          </p:cNvPr>
          <p:cNvSpPr>
            <a:spLocks noGrp="1"/>
          </p:cNvSpPr>
          <p:nvPr>
            <p:ph type="sldNum" sz="quarter" idx="12"/>
          </p:nvPr>
        </p:nvSpPr>
        <p:spPr/>
        <p:txBody>
          <a:bodyPr/>
          <a:lstStyle/>
          <a:p>
            <a:pPr algn="r"/>
            <a:fld id="{2BB29F5A-34A0-FB4B-9589-77B23B5C5448}" type="slidenum">
              <a:rPr lang="en-US" smtClean="0"/>
              <a:pPr algn="r"/>
              <a:t>4</a:t>
            </a:fld>
            <a:endParaRPr lang="en-US" dirty="0"/>
          </a:p>
        </p:txBody>
      </p:sp>
      <p:pic>
        <p:nvPicPr>
          <p:cNvPr id="5" name="Picture 4">
            <a:extLst>
              <a:ext uri="{FF2B5EF4-FFF2-40B4-BE49-F238E27FC236}">
                <a16:creationId xmlns:a16="http://schemas.microsoft.com/office/drawing/2014/main" id="{66933554-7235-4CFB-B62B-9521D7BD6D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92781" y="2119995"/>
            <a:ext cx="4753321" cy="4031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14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Coal Mining Impacts on N-Aquifer</a:t>
            </a:r>
            <a:br>
              <a:rPr lang="en-US" sz="5400"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456498"/>
            <a:ext cx="9249395" cy="52554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Assessment by hydrologist Dr. Daniel Higgins of OSMRE’s most recent update on the status of the N-Aquifer, which completely downplays the impact of coal mining on water depletion: </a:t>
            </a:r>
          </a:p>
          <a:p>
            <a:pPr marL="457200" lvl="0" indent="-342900" algn="l" rtl="0">
              <a:spcBef>
                <a:spcPts val="1600"/>
              </a:spcBef>
              <a:spcAft>
                <a:spcPts val="0"/>
              </a:spcAft>
              <a:buSzPct val="100000"/>
              <a:buFont typeface="Arial" panose="020B0604020202020204" pitchFamily="34" charset="0"/>
              <a:buChar char="•"/>
            </a:pPr>
            <a:r>
              <a:rPr lang="en-US" sz="2400" dirty="0"/>
              <a:t>Previous Cumulative Hydrologic Impact Assessments (CHIAs) were based on models/simulations of impacts to groundwater, </a:t>
            </a:r>
            <a:r>
              <a:rPr lang="en-US" sz="2400" b="1" dirty="0"/>
              <a:t>NOT</a:t>
            </a:r>
            <a:r>
              <a:rPr lang="en-US" sz="2400" dirty="0"/>
              <a:t> actual monitoring data</a:t>
            </a:r>
          </a:p>
          <a:p>
            <a:pPr marL="457200" lvl="0" indent="-342900" algn="l" rtl="0">
              <a:spcBef>
                <a:spcPts val="0"/>
              </a:spcBef>
              <a:spcAft>
                <a:spcPts val="0"/>
              </a:spcAft>
              <a:buClr>
                <a:srgbClr val="666666"/>
              </a:buClr>
              <a:buSzPct val="100000"/>
              <a:buFont typeface="Arial" panose="020B0604020202020204" pitchFamily="34" charset="0"/>
              <a:buChar char="•"/>
            </a:pPr>
            <a:endParaRPr lang="en-US" sz="400" dirty="0"/>
          </a:p>
          <a:p>
            <a:pPr marL="457200" lvl="0" indent="-342900" algn="l" rtl="0">
              <a:spcBef>
                <a:spcPts val="0"/>
              </a:spcBef>
              <a:spcAft>
                <a:spcPts val="0"/>
              </a:spcAft>
              <a:buClr>
                <a:srgbClr val="666666"/>
              </a:buClr>
              <a:buSzPct val="100000"/>
              <a:buFont typeface="Arial" panose="020B0604020202020204" pitchFamily="34" charset="0"/>
              <a:buChar char="•"/>
            </a:pPr>
            <a:endParaRPr lang="en-US" sz="400" dirty="0"/>
          </a:p>
          <a:p>
            <a:pPr marL="457200" lvl="0" indent="-342900" algn="l" rtl="0">
              <a:spcBef>
                <a:spcPts val="0"/>
              </a:spcBef>
              <a:spcAft>
                <a:spcPts val="0"/>
              </a:spcAft>
              <a:buClr>
                <a:srgbClr val="666666"/>
              </a:buClr>
              <a:buSzPct val="100000"/>
              <a:buFont typeface="Arial" panose="020B0604020202020204" pitchFamily="34" charset="0"/>
              <a:buChar char="•"/>
            </a:pPr>
            <a:r>
              <a:rPr lang="en-US" sz="2400" dirty="0"/>
              <a:t>The 2020 “Review and Analysis of Navajo Aquifer Material Damage” continues to rely on inaccurate models instead of USGS monitoring data</a:t>
            </a:r>
          </a:p>
          <a:p>
            <a:pPr marL="457200" lvl="0" indent="-342900" algn="l" rtl="0">
              <a:spcBef>
                <a:spcPts val="0"/>
              </a:spcBef>
              <a:spcAft>
                <a:spcPts val="0"/>
              </a:spcAft>
              <a:buClr>
                <a:srgbClr val="666666"/>
              </a:buClr>
              <a:buSzPts val="1800"/>
              <a:buChar char="●"/>
            </a:pPr>
            <a:endParaRPr lang="en-US" sz="2400" dirty="0">
              <a:solidFill>
                <a:srgbClr val="666666"/>
              </a:solidFill>
            </a:endParaRPr>
          </a:p>
        </p:txBody>
      </p:sp>
      <p:sp>
        <p:nvSpPr>
          <p:cNvPr id="3" name="Slide Number Placeholder 2">
            <a:extLst>
              <a:ext uri="{FF2B5EF4-FFF2-40B4-BE49-F238E27FC236}">
                <a16:creationId xmlns:a16="http://schemas.microsoft.com/office/drawing/2014/main" id="{F0B7691A-36CA-4F5B-8FAA-1A8DB5A5CE0A}"/>
              </a:ext>
            </a:extLst>
          </p:cNvPr>
          <p:cNvSpPr>
            <a:spLocks noGrp="1"/>
          </p:cNvSpPr>
          <p:nvPr>
            <p:ph type="sldNum" idx="12"/>
          </p:nvPr>
        </p:nvSpPr>
        <p:spPr/>
        <p:txBody>
          <a:bodyPr/>
          <a:lstStyle/>
          <a:p>
            <a:pPr algn="r"/>
            <a:fld id="{00000000-1234-1234-1234-123412341234}" type="slidenum">
              <a:rPr lang="en" smtClean="0"/>
              <a:pPr algn="r"/>
              <a:t>40</a:t>
            </a:fld>
            <a:endParaRPr lang="en"/>
          </a:p>
        </p:txBody>
      </p:sp>
    </p:spTree>
    <p:extLst>
      <p:ext uri="{BB962C8B-B14F-4D97-AF65-F5344CB8AC3E}">
        <p14:creationId xmlns:p14="http://schemas.microsoft.com/office/powerpoint/2010/main" val="14175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Coal Mining Impacts on N-Aquifer</a:t>
            </a:r>
            <a:br>
              <a:rPr lang="en-US" sz="5400"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289569"/>
            <a:ext cx="9249395" cy="52554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Assessment by hydrologist Dr. Daniel Higgins (Continued): </a:t>
            </a:r>
          </a:p>
          <a:p>
            <a:pPr marL="457200" lvl="0" indent="-342900" algn="l" rtl="0">
              <a:spcBef>
                <a:spcPts val="0"/>
              </a:spcBef>
              <a:spcAft>
                <a:spcPts val="0"/>
              </a:spcAft>
              <a:buClr>
                <a:srgbClr val="666666"/>
              </a:buClr>
              <a:buSzPts val="1800"/>
              <a:buChar char="●"/>
            </a:pPr>
            <a:endParaRPr lang="en-US" sz="400" dirty="0">
              <a:solidFill>
                <a:srgbClr val="666666"/>
              </a:solidFill>
            </a:endParaRPr>
          </a:p>
          <a:p>
            <a:pPr marL="457200" lvl="0" indent="-342900" algn="l" rtl="0">
              <a:spcBef>
                <a:spcPts val="0"/>
              </a:spcBef>
              <a:spcAft>
                <a:spcPts val="0"/>
              </a:spcAft>
              <a:buClr>
                <a:srgbClr val="666666"/>
              </a:buClr>
              <a:buSzPct val="100000"/>
              <a:buFont typeface="Arial" panose="020B0604020202020204" pitchFamily="34" charset="0"/>
              <a:buChar char="•"/>
            </a:pPr>
            <a:endParaRPr lang="en-US" sz="400" dirty="0">
              <a:solidFill>
                <a:srgbClr val="666666"/>
              </a:solidFill>
            </a:endParaRPr>
          </a:p>
          <a:p>
            <a:pPr marL="457200" lvl="0" indent="-342900" algn="l" rtl="0">
              <a:spcBef>
                <a:spcPts val="0"/>
              </a:spcBef>
              <a:spcAft>
                <a:spcPts val="0"/>
              </a:spcAft>
              <a:buClr>
                <a:srgbClr val="666666"/>
              </a:buClr>
              <a:buSzPct val="100000"/>
              <a:buFont typeface="Arial" panose="020B0604020202020204" pitchFamily="34" charset="0"/>
              <a:buChar char="•"/>
            </a:pPr>
            <a:r>
              <a:rPr lang="en-US" sz="2400" dirty="0">
                <a:solidFill>
                  <a:srgbClr val="666666"/>
                </a:solidFill>
              </a:rPr>
              <a:t>OSMRE’s argument that municipal pumping is the main cause of water level declines in N-aquifer wells IS </a:t>
            </a:r>
            <a:r>
              <a:rPr lang="en-US" sz="2400" b="1" dirty="0">
                <a:solidFill>
                  <a:srgbClr val="666666"/>
                </a:solidFill>
              </a:rPr>
              <a:t>NOT</a:t>
            </a:r>
            <a:r>
              <a:rPr lang="en-US" sz="2400" dirty="0">
                <a:solidFill>
                  <a:srgbClr val="666666"/>
                </a:solidFill>
              </a:rPr>
              <a:t> supported by many years of actual well data</a:t>
            </a:r>
          </a:p>
          <a:p>
            <a:pPr marL="457200" lvl="0" indent="-342900" algn="l" rtl="0">
              <a:spcBef>
                <a:spcPts val="0"/>
              </a:spcBef>
              <a:spcAft>
                <a:spcPts val="0"/>
              </a:spcAft>
              <a:buClr>
                <a:srgbClr val="666666"/>
              </a:buClr>
              <a:buSzPct val="100000"/>
              <a:buFont typeface="Arial" panose="020B0604020202020204" pitchFamily="34" charset="0"/>
              <a:buChar char="•"/>
            </a:pPr>
            <a:endParaRPr lang="en-US" sz="400" dirty="0">
              <a:solidFill>
                <a:srgbClr val="666666"/>
              </a:solidFill>
            </a:endParaRPr>
          </a:p>
          <a:p>
            <a:pPr marL="457200" lvl="0" indent="-342900" algn="l" rtl="0">
              <a:spcBef>
                <a:spcPts val="0"/>
              </a:spcBef>
              <a:spcAft>
                <a:spcPts val="0"/>
              </a:spcAft>
              <a:buClr>
                <a:srgbClr val="666666"/>
              </a:buClr>
              <a:buSzPct val="100000"/>
              <a:buFont typeface="Arial" panose="020B0604020202020204" pitchFamily="34" charset="0"/>
              <a:buChar char="•"/>
            </a:pPr>
            <a:endParaRPr lang="en-US" sz="400" dirty="0">
              <a:solidFill>
                <a:srgbClr val="666666"/>
              </a:solidFill>
            </a:endParaRPr>
          </a:p>
          <a:p>
            <a:pPr marL="457200" lvl="0" indent="-342900" algn="l" rtl="0">
              <a:spcBef>
                <a:spcPts val="0"/>
              </a:spcBef>
              <a:spcAft>
                <a:spcPts val="0"/>
              </a:spcAft>
              <a:buClr>
                <a:srgbClr val="666666"/>
              </a:buClr>
              <a:buSzPct val="100000"/>
              <a:buFont typeface="Arial" panose="020B0604020202020204" pitchFamily="34" charset="0"/>
              <a:buChar char="•"/>
            </a:pPr>
            <a:r>
              <a:rPr lang="en-US" sz="2400" dirty="0">
                <a:solidFill>
                  <a:srgbClr val="666666"/>
                </a:solidFill>
              </a:rPr>
              <a:t>Recovery of various N-Aquifer wells has been demonstrated by USGS as Peabody withdrawals have decreased. Therefore, municipal pumping </a:t>
            </a:r>
            <a:r>
              <a:rPr lang="en-US" sz="2400" b="1" dirty="0">
                <a:solidFill>
                  <a:srgbClr val="666666"/>
                </a:solidFill>
              </a:rPr>
              <a:t>CANNOT</a:t>
            </a:r>
            <a:r>
              <a:rPr lang="en-US" sz="2400" dirty="0">
                <a:solidFill>
                  <a:srgbClr val="666666"/>
                </a:solidFill>
              </a:rPr>
              <a:t> be the primary cause of water depletion in the N-Aquifer</a:t>
            </a:r>
          </a:p>
          <a:p>
            <a:pPr marL="457200" lvl="0" indent="-342900" algn="l" rtl="0">
              <a:spcBef>
                <a:spcPts val="0"/>
              </a:spcBef>
              <a:spcAft>
                <a:spcPts val="0"/>
              </a:spcAft>
              <a:buClr>
                <a:srgbClr val="666666"/>
              </a:buClr>
              <a:buSzPct val="100000"/>
              <a:buFont typeface="Arial" panose="020B0604020202020204" pitchFamily="34" charset="0"/>
              <a:buChar char="•"/>
            </a:pPr>
            <a:endParaRPr lang="en-US" sz="400" dirty="0">
              <a:solidFill>
                <a:srgbClr val="666666"/>
              </a:solidFill>
            </a:endParaRPr>
          </a:p>
          <a:p>
            <a:pPr marL="457200" lvl="0" indent="-342900" algn="l" rtl="0">
              <a:spcBef>
                <a:spcPts val="0"/>
              </a:spcBef>
              <a:spcAft>
                <a:spcPts val="0"/>
              </a:spcAft>
              <a:buClr>
                <a:srgbClr val="666666"/>
              </a:buClr>
              <a:buSzPct val="100000"/>
              <a:buFont typeface="Arial" panose="020B0604020202020204" pitchFamily="34" charset="0"/>
              <a:buChar char="•"/>
            </a:pPr>
            <a:r>
              <a:rPr lang="en-US" sz="2400" dirty="0">
                <a:solidFill>
                  <a:srgbClr val="666666"/>
                </a:solidFill>
              </a:rPr>
              <a:t>Discovery in the 1989 CHIA  Report that Peabody pumped groundwater from the Dakota Aquifer (D-Aquifer) for mine operations, the following:</a:t>
            </a:r>
          </a:p>
        </p:txBody>
      </p:sp>
      <p:sp>
        <p:nvSpPr>
          <p:cNvPr id="3" name="Slide Number Placeholder 2">
            <a:extLst>
              <a:ext uri="{FF2B5EF4-FFF2-40B4-BE49-F238E27FC236}">
                <a16:creationId xmlns:a16="http://schemas.microsoft.com/office/drawing/2014/main" id="{6A4AAFD1-4B3F-41AE-9F73-9B8F3C4FFCDF}"/>
              </a:ext>
            </a:extLst>
          </p:cNvPr>
          <p:cNvSpPr>
            <a:spLocks noGrp="1"/>
          </p:cNvSpPr>
          <p:nvPr>
            <p:ph type="sldNum" idx="12"/>
          </p:nvPr>
        </p:nvSpPr>
        <p:spPr/>
        <p:txBody>
          <a:bodyPr/>
          <a:lstStyle/>
          <a:p>
            <a:pPr algn="r"/>
            <a:fld id="{00000000-1234-1234-1234-123412341234}" type="slidenum">
              <a:rPr lang="en" smtClean="0"/>
              <a:pPr algn="r"/>
              <a:t>41</a:t>
            </a:fld>
            <a:endParaRPr lang="en"/>
          </a:p>
        </p:txBody>
      </p:sp>
      <p:sp>
        <p:nvSpPr>
          <p:cNvPr id="4" name="TextBox 3">
            <a:extLst>
              <a:ext uri="{FF2B5EF4-FFF2-40B4-BE49-F238E27FC236}">
                <a16:creationId xmlns:a16="http://schemas.microsoft.com/office/drawing/2014/main" id="{1C57C47E-E2D9-4039-AAD6-48E2927830A5}"/>
              </a:ext>
            </a:extLst>
          </p:cNvPr>
          <p:cNvSpPr txBox="1"/>
          <p:nvPr/>
        </p:nvSpPr>
        <p:spPr>
          <a:xfrm>
            <a:off x="817692" y="5711771"/>
            <a:ext cx="281593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1980 – 137.8 acre feet </a:t>
            </a:r>
          </a:p>
          <a:p>
            <a:pPr marL="285750" indent="-285750">
              <a:buFont typeface="Arial" panose="020B0604020202020204" pitchFamily="34" charset="0"/>
              <a:buChar char="•"/>
            </a:pPr>
            <a:r>
              <a:rPr lang="en-US" dirty="0"/>
              <a:t>1981 – 178.3 acre feet</a:t>
            </a:r>
          </a:p>
          <a:p>
            <a:pPr marL="285750" indent="-285750">
              <a:buFont typeface="Arial" panose="020B0604020202020204" pitchFamily="34" charset="0"/>
              <a:buChar char="•"/>
            </a:pPr>
            <a:r>
              <a:rPr lang="en-US" dirty="0"/>
              <a:t>1982 – 217.8 acre feet</a:t>
            </a:r>
          </a:p>
          <a:p>
            <a:pPr marL="285750" indent="-285750">
              <a:buFont typeface="Arial" panose="020B0604020202020204" pitchFamily="34" charset="0"/>
              <a:buChar char="•"/>
            </a:pPr>
            <a:r>
              <a:rPr lang="en-US" dirty="0"/>
              <a:t>1983 –  203.7 acre feet</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BEF7641C-D4AE-4B16-BF9D-360486C9E5A6}"/>
              </a:ext>
            </a:extLst>
          </p:cNvPr>
          <p:cNvSpPr txBox="1"/>
          <p:nvPr/>
        </p:nvSpPr>
        <p:spPr>
          <a:xfrm>
            <a:off x="3621231" y="5713373"/>
            <a:ext cx="281593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1984 – 146.0 acre feet </a:t>
            </a:r>
          </a:p>
          <a:p>
            <a:pPr marL="285750" indent="-285750">
              <a:buFont typeface="Arial" panose="020B0604020202020204" pitchFamily="34" charset="0"/>
              <a:buChar char="•"/>
            </a:pPr>
            <a:r>
              <a:rPr lang="en-US" dirty="0"/>
              <a:t>1985 –  76.7 acre feet</a:t>
            </a:r>
          </a:p>
          <a:p>
            <a:pPr marL="285750" indent="-285750">
              <a:buFont typeface="Arial" panose="020B0604020202020204" pitchFamily="34" charset="0"/>
              <a:buChar char="•"/>
            </a:pPr>
            <a:r>
              <a:rPr lang="en-US" dirty="0"/>
              <a:t>1986 – Not reported</a:t>
            </a:r>
          </a:p>
          <a:p>
            <a:pPr marL="285750" indent="-285750">
              <a:buFont typeface="Arial" panose="020B0604020202020204" pitchFamily="34" charset="0"/>
              <a:buChar char="•"/>
            </a:pPr>
            <a:r>
              <a:rPr lang="en-US" dirty="0"/>
              <a:t>1987 –  Not reported</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D0DA7D8-18E4-4187-88F9-2793348D15BD}"/>
              </a:ext>
            </a:extLst>
          </p:cNvPr>
          <p:cNvSpPr txBox="1"/>
          <p:nvPr/>
        </p:nvSpPr>
        <p:spPr>
          <a:xfrm>
            <a:off x="6321411" y="5713373"/>
            <a:ext cx="2998293" cy="923330"/>
          </a:xfrm>
          <a:prstGeom prst="rect">
            <a:avLst/>
          </a:prstGeom>
          <a:noFill/>
        </p:spPr>
        <p:txBody>
          <a:bodyPr wrap="square" rtlCol="0">
            <a:spAutoFit/>
          </a:bodyPr>
          <a:lstStyle/>
          <a:p>
            <a:pPr marL="285750" indent="-285750">
              <a:buFont typeface="Arial" panose="020B0604020202020204" pitchFamily="34" charset="0"/>
              <a:buChar char="•"/>
            </a:pPr>
            <a:r>
              <a:rPr lang="en-US" dirty="0"/>
              <a:t>1988 – Not reported </a:t>
            </a:r>
          </a:p>
          <a:p>
            <a:pPr marL="285750" indent="-285750">
              <a:buFont typeface="Arial" panose="020B0604020202020204" pitchFamily="34" charset="0"/>
              <a:buChar char="•"/>
            </a:pPr>
            <a:r>
              <a:rPr lang="en-US" dirty="0"/>
              <a:t>1989 –  Not reported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8646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
        <p:cNvGrpSpPr/>
        <p:nvPr/>
      </p:nvGrpSpPr>
      <p:grpSpPr>
        <a:xfrm>
          <a:off x="0" y="0"/>
          <a:ext cx="0" cy="0"/>
          <a:chOff x="0" y="0"/>
          <a:chExt cx="0" cy="0"/>
        </a:xfrm>
      </p:grpSpPr>
      <p:sp>
        <p:nvSpPr>
          <p:cNvPr id="83" name="Rectangle 78">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3306352"/>
            <a:ext cx="10058399" cy="44660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FAB930-63AA-47F7-80CA-119B40800791}"/>
              </a:ext>
            </a:extLst>
          </p:cNvPr>
          <p:cNvSpPr txBox="1"/>
          <p:nvPr/>
        </p:nvSpPr>
        <p:spPr>
          <a:xfrm>
            <a:off x="532342" y="5049018"/>
            <a:ext cx="8993714" cy="1764011"/>
          </a:xfrm>
          <a:prstGeom prst="rect">
            <a:avLst/>
          </a:prstGeom>
          <a:no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b">
            <a:noAutofit/>
          </a:bodyPr>
          <a:lstStyle/>
          <a:p>
            <a:pPr algn="ctr" defTabSz="914400">
              <a:lnSpc>
                <a:spcPct val="90000"/>
              </a:lnSpc>
              <a:spcBef>
                <a:spcPct val="0"/>
              </a:spcBef>
              <a:spcAft>
                <a:spcPts val="600"/>
              </a:spcAft>
            </a:pPr>
            <a:r>
              <a:rPr lang="en-US" sz="2800" b="1" dirty="0">
                <a:solidFill>
                  <a:schemeClr val="bg1"/>
                </a:solidFill>
                <a:latin typeface="+mj-lt"/>
                <a:ea typeface="+mj-ea"/>
                <a:cs typeface="+mj-cs"/>
              </a:rPr>
              <a:t>Why the sense of urgency?  Why should we be concerned</a:t>
            </a:r>
          </a:p>
          <a:p>
            <a:pPr algn="ctr" defTabSz="914400">
              <a:lnSpc>
                <a:spcPct val="90000"/>
              </a:lnSpc>
              <a:spcBef>
                <a:spcPct val="0"/>
              </a:spcBef>
              <a:spcAft>
                <a:spcPts val="600"/>
              </a:spcAft>
            </a:pPr>
            <a:r>
              <a:rPr lang="en-US" sz="2800" b="1" dirty="0">
                <a:solidFill>
                  <a:schemeClr val="bg1"/>
                </a:solidFill>
                <a:latin typeface="+mj-lt"/>
                <a:ea typeface="+mj-ea"/>
                <a:cs typeface="+mj-cs"/>
              </a:rPr>
              <a:t>that Peabody Coal and OSM will</a:t>
            </a:r>
          </a:p>
          <a:p>
            <a:pPr algn="ctr" defTabSz="914400">
              <a:lnSpc>
                <a:spcPct val="90000"/>
              </a:lnSpc>
              <a:spcBef>
                <a:spcPct val="0"/>
              </a:spcBef>
              <a:spcAft>
                <a:spcPts val="600"/>
              </a:spcAft>
            </a:pPr>
            <a:r>
              <a:rPr lang="en-US" sz="2800" b="1" dirty="0">
                <a:solidFill>
                  <a:schemeClr val="bg1"/>
                </a:solidFill>
                <a:latin typeface="+mj-lt"/>
                <a:ea typeface="+mj-ea"/>
                <a:cs typeface="+mj-cs"/>
              </a:rPr>
              <a:t>not voluntarily comply with  SMCRA? </a:t>
            </a:r>
          </a:p>
        </p:txBody>
      </p:sp>
      <p:pic>
        <p:nvPicPr>
          <p:cNvPr id="10" name="Picture 9">
            <a:extLst>
              <a:ext uri="{FF2B5EF4-FFF2-40B4-BE49-F238E27FC236}">
                <a16:creationId xmlns:a16="http://schemas.microsoft.com/office/drawing/2014/main" id="{D6F9540D-F94D-4CB4-9D33-3113F649F85D}"/>
              </a:ext>
            </a:extLst>
          </p:cNvPr>
          <p:cNvPicPr/>
          <p:nvPr/>
        </p:nvPicPr>
        <p:blipFill rotWithShape="1">
          <a:blip r:embed="rId3" cstate="print">
            <a:extLst>
              <a:ext uri="{28A0092B-C50C-407E-A947-70E740481C1C}">
                <a14:useLocalDpi xmlns:a14="http://schemas.microsoft.com/office/drawing/2010/main" val="0"/>
              </a:ext>
            </a:extLst>
          </a:blip>
          <a:srcRect t="16201" b="11966"/>
          <a:stretch/>
        </p:blipFill>
        <p:spPr bwMode="auto">
          <a:xfrm>
            <a:off x="20" y="1"/>
            <a:ext cx="10058379" cy="4804746"/>
          </a:xfrm>
          <a:prstGeom prst="rect">
            <a:avLst/>
          </a:prstGeom>
        </p:spPr>
      </p:pic>
      <p:sp>
        <p:nvSpPr>
          <p:cNvPr id="3" name="Slide Number Placeholder 2">
            <a:extLst>
              <a:ext uri="{FF2B5EF4-FFF2-40B4-BE49-F238E27FC236}">
                <a16:creationId xmlns:a16="http://schemas.microsoft.com/office/drawing/2014/main" id="{C389237A-C45D-4EC3-87DB-ABF3442E67FF}"/>
              </a:ext>
            </a:extLst>
          </p:cNvPr>
          <p:cNvSpPr>
            <a:spLocks noGrp="1"/>
          </p:cNvSpPr>
          <p:nvPr>
            <p:ph type="sldNum" idx="12"/>
          </p:nvPr>
        </p:nvSpPr>
        <p:spPr>
          <a:xfrm>
            <a:off x="7103745" y="7203863"/>
            <a:ext cx="2263140" cy="413808"/>
          </a:xfrm>
        </p:spPr>
        <p:txBody>
          <a:bodyPr vert="horz" lIns="91440" tIns="45720" rIns="91440" bIns="45720" rtlCol="0" anchor="ctr">
            <a:normAutofit/>
          </a:bodyPr>
          <a:lstStyle/>
          <a:p>
            <a:pPr algn="r" defTabSz="914400">
              <a:spcAft>
                <a:spcPts val="600"/>
              </a:spcAft>
              <a:defRPr/>
            </a:pPr>
            <a:fld id="{00000000-1234-1234-1234-123412341234}" type="slidenum">
              <a:rPr lang="en-US" sz="1200">
                <a:solidFill>
                  <a:schemeClr val="bg1">
                    <a:alpha val="80000"/>
                  </a:schemeClr>
                </a:solidFill>
                <a:latin typeface="Calibri" panose="020F0502020204030204"/>
              </a:rPr>
              <a:pPr algn="r" defTabSz="914400">
                <a:spcAft>
                  <a:spcPts val="600"/>
                </a:spcAft>
                <a:defRPr/>
              </a:pPr>
              <a:t>42</a:t>
            </a:fld>
            <a:endParaRPr lang="en-US" sz="1200">
              <a:solidFill>
                <a:schemeClr val="bg1">
                  <a:alpha val="80000"/>
                </a:schemeClr>
              </a:solidFill>
              <a:latin typeface="Calibri" panose="020F0502020204030204"/>
            </a:endParaRPr>
          </a:p>
        </p:txBody>
      </p:sp>
    </p:spTree>
    <p:extLst>
      <p:ext uri="{BB962C8B-B14F-4D97-AF65-F5344CB8AC3E}">
        <p14:creationId xmlns:p14="http://schemas.microsoft.com/office/powerpoint/2010/main" val="116762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85075" y="2669890"/>
            <a:ext cx="4113242" cy="400188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Google Shape;222;p37"/>
          <p:cNvSpPr txBox="1">
            <a:spLocks noGrp="1"/>
          </p:cNvSpPr>
          <p:nvPr>
            <p:ph type="title"/>
          </p:nvPr>
        </p:nvSpPr>
        <p:spPr>
          <a:xfrm>
            <a:off x="6236844" y="3086431"/>
            <a:ext cx="2896043" cy="2534970"/>
          </a:xfrm>
          <a:prstGeom prst="rect">
            <a:avLst/>
          </a:prstGeom>
        </p:spPr>
        <p:txBody>
          <a:bodyPr spcFirstLastPara="1" vert="horz" lIns="91440" tIns="45720" rIns="91440" bIns="45720" rtlCol="0" anchor="b" anchorCtr="0">
            <a:normAutofit/>
          </a:bodyPr>
          <a:lstStyle/>
          <a:p>
            <a:pPr defTabSz="914400">
              <a:spcBef>
                <a:spcPct val="0"/>
              </a:spcBef>
            </a:pPr>
            <a:r>
              <a:rPr lang="en-US" sz="4000" b="1">
                <a:solidFill>
                  <a:srgbClr val="FFFFFF"/>
                </a:solidFill>
              </a:rPr>
              <a:t>Deteriorating Financial Condition</a:t>
            </a:r>
          </a:p>
        </p:txBody>
      </p:sp>
      <p:sp>
        <p:nvSpPr>
          <p:cNvPr id="104"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88070" y="1874723"/>
            <a:ext cx="678556" cy="4797051"/>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99229" y="1485954"/>
            <a:ext cx="567397" cy="4329600"/>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99229" y="1276968"/>
            <a:ext cx="286440" cy="419299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23" name="Google Shape;223;p37"/>
          <p:cNvPicPr preferRelativeResize="0"/>
          <p:nvPr/>
        </p:nvPicPr>
        <p:blipFill rotWithShape="1">
          <a:blip r:embed="rId3"/>
          <a:srcRect t="4316" r="1" b="10140"/>
          <a:stretch/>
        </p:blipFill>
        <p:spPr>
          <a:xfrm>
            <a:off x="1038558" y="1269385"/>
            <a:ext cx="4649551" cy="3977438"/>
          </a:xfrm>
          <a:prstGeom prst="rect">
            <a:avLst/>
          </a:prstGeom>
          <a:noFill/>
        </p:spPr>
      </p:pic>
      <p:sp>
        <p:nvSpPr>
          <p:cNvPr id="2" name="Slide Number Placeholder 1">
            <a:extLst>
              <a:ext uri="{FF2B5EF4-FFF2-40B4-BE49-F238E27FC236}">
                <a16:creationId xmlns:a16="http://schemas.microsoft.com/office/drawing/2014/main" id="{5851E9EC-2633-4D9A-B549-1BA33FCFBA7E}"/>
              </a:ext>
            </a:extLst>
          </p:cNvPr>
          <p:cNvSpPr>
            <a:spLocks noGrp="1"/>
          </p:cNvSpPr>
          <p:nvPr>
            <p:ph type="sldNum" idx="12"/>
          </p:nvPr>
        </p:nvSpPr>
        <p:spPr/>
        <p:txBody>
          <a:bodyPr/>
          <a:lstStyle/>
          <a:p>
            <a:pPr algn="r"/>
            <a:fld id="{00000000-1234-1234-1234-123412341234}" type="slidenum">
              <a:rPr lang="en" smtClean="0"/>
              <a:pPr algn="r"/>
              <a:t>43</a:t>
            </a:fld>
            <a:endParaRPr lang="e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Peabody’s Deteriorating Financial Condition</a:t>
            </a:r>
            <a:br>
              <a:rPr lang="en-US" sz="5400" b="1" dirty="0">
                <a:solidFill>
                  <a:schemeClr val="bg1"/>
                </a:solidFill>
              </a:rPr>
            </a:br>
            <a:endParaRPr lang="en-US" b="1"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456498"/>
            <a:ext cx="9249395" cy="5255456"/>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00000"/>
              <a:buFont typeface="Arial" panose="020B0604020202020204" pitchFamily="34" charset="0"/>
              <a:buChar char="•"/>
            </a:pPr>
            <a:r>
              <a:rPr lang="en-US" sz="2400" dirty="0"/>
              <a:t>In April, declining demand for coal forced Peabody to lay off 170 workers its North Antelope Rochelle Mine (NARM) in Wyoming, the largest coal mine in the U.S.</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In July, Peabody was forced to write down the value of NARM by $1.42 billion</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Between July and September, Peabody’s revenue declined 39%.</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In October, Argonaut Insurance, which holds $202 million in bonds to secure reclamation at Peabody mines worldwide, filed a lawsuit demanding that Peabody put up as collateral the full amount of the bonds owed because of the company’s “deteriorating” financial condition</a:t>
            </a:r>
          </a:p>
        </p:txBody>
      </p:sp>
      <p:sp>
        <p:nvSpPr>
          <p:cNvPr id="3" name="Slide Number Placeholder 2">
            <a:extLst>
              <a:ext uri="{FF2B5EF4-FFF2-40B4-BE49-F238E27FC236}">
                <a16:creationId xmlns:a16="http://schemas.microsoft.com/office/drawing/2014/main" id="{2A9F010D-EB04-4678-868F-6EF907A4CF26}"/>
              </a:ext>
            </a:extLst>
          </p:cNvPr>
          <p:cNvSpPr>
            <a:spLocks noGrp="1"/>
          </p:cNvSpPr>
          <p:nvPr>
            <p:ph type="sldNum" idx="12"/>
          </p:nvPr>
        </p:nvSpPr>
        <p:spPr/>
        <p:txBody>
          <a:bodyPr/>
          <a:lstStyle/>
          <a:p>
            <a:pPr algn="r"/>
            <a:fld id="{00000000-1234-1234-1234-123412341234}" type="slidenum">
              <a:rPr lang="en" smtClean="0"/>
              <a:pPr algn="r"/>
              <a:t>44</a:t>
            </a:fld>
            <a:endParaRPr lang="en"/>
          </a:p>
        </p:txBody>
      </p:sp>
    </p:spTree>
    <p:extLst>
      <p:ext uri="{BB962C8B-B14F-4D97-AF65-F5344CB8AC3E}">
        <p14:creationId xmlns:p14="http://schemas.microsoft.com/office/powerpoint/2010/main" val="21369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278722"/>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br>
              <a:rPr lang="en-US" sz="3600" dirty="0">
                <a:solidFill>
                  <a:schemeClr val="bg1"/>
                </a:solidFill>
              </a:rPr>
            </a:br>
            <a:r>
              <a:rPr lang="en-US" sz="3600" b="1" dirty="0">
                <a:solidFill>
                  <a:schemeClr val="bg1"/>
                </a:solidFill>
              </a:rPr>
              <a:t>Peabody’s Deteriorating Financial Condition</a:t>
            </a:r>
            <a:br>
              <a:rPr lang="en-US" sz="5400"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456498"/>
            <a:ext cx="9249395" cy="525545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dirty="0">
                <a:solidFill>
                  <a:schemeClr val="dk2"/>
                </a:solidFill>
              </a:rPr>
              <a:t>Because of Peabody’s shaky financial condition and the increasing doubts about its ability to remain viable in the future, it would be prudent for Hopi tribal leaders to hold the company accountable for reclamation and groundwater restoration at Kayenta Mine </a:t>
            </a:r>
            <a:endParaRPr lang="en-US" sz="2400" b="1" i="1" dirty="0">
              <a:solidFill>
                <a:schemeClr val="dk2"/>
              </a:solidFill>
            </a:endParaRPr>
          </a:p>
          <a:p>
            <a:pPr marL="0" lvl="0" indent="0" algn="ctr" rtl="0">
              <a:lnSpc>
                <a:spcPct val="115000"/>
              </a:lnSpc>
              <a:spcBef>
                <a:spcPts val="1600"/>
              </a:spcBef>
              <a:spcAft>
                <a:spcPts val="0"/>
              </a:spcAft>
              <a:buNone/>
            </a:pPr>
            <a:r>
              <a:rPr lang="en-US" sz="7200" b="1" i="1" dirty="0">
                <a:solidFill>
                  <a:schemeClr val="dk2"/>
                </a:solidFill>
              </a:rPr>
              <a:t>NOW.</a:t>
            </a:r>
          </a:p>
          <a:p>
            <a:pPr marL="0" lvl="0" indent="0" algn="l" rtl="0">
              <a:lnSpc>
                <a:spcPct val="115000"/>
              </a:lnSpc>
              <a:spcBef>
                <a:spcPts val="1600"/>
              </a:spcBef>
              <a:spcAft>
                <a:spcPts val="1600"/>
              </a:spcAft>
              <a:buNone/>
            </a:pPr>
            <a:r>
              <a:rPr lang="en-US" sz="2400" dirty="0">
                <a:solidFill>
                  <a:schemeClr val="dk2"/>
                </a:solidFill>
              </a:rPr>
              <a:t>If Peabody becomes insolvent, bankruptcy disputes would almost surely delay reclamation work even further.</a:t>
            </a:r>
          </a:p>
        </p:txBody>
      </p:sp>
      <p:sp>
        <p:nvSpPr>
          <p:cNvPr id="3" name="Slide Number Placeholder 2">
            <a:extLst>
              <a:ext uri="{FF2B5EF4-FFF2-40B4-BE49-F238E27FC236}">
                <a16:creationId xmlns:a16="http://schemas.microsoft.com/office/drawing/2014/main" id="{C2A56C7B-9E89-4369-8F70-E69B96C35507}"/>
              </a:ext>
            </a:extLst>
          </p:cNvPr>
          <p:cNvSpPr>
            <a:spLocks noGrp="1"/>
          </p:cNvSpPr>
          <p:nvPr>
            <p:ph type="sldNum" idx="12"/>
          </p:nvPr>
        </p:nvSpPr>
        <p:spPr/>
        <p:txBody>
          <a:bodyPr/>
          <a:lstStyle/>
          <a:p>
            <a:pPr algn="r"/>
            <a:fld id="{00000000-1234-1234-1234-123412341234}" type="slidenum">
              <a:rPr lang="en" smtClean="0"/>
              <a:pPr algn="r"/>
              <a:t>45</a:t>
            </a:fld>
            <a:endParaRPr lang="en"/>
          </a:p>
        </p:txBody>
      </p:sp>
    </p:spTree>
    <p:extLst>
      <p:ext uri="{BB962C8B-B14F-4D97-AF65-F5344CB8AC3E}">
        <p14:creationId xmlns:p14="http://schemas.microsoft.com/office/powerpoint/2010/main" val="113345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89"/>
            <a:ext cx="10058400" cy="1435809"/>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dirty="0">
              <a:solidFill>
                <a:schemeClr val="bg1"/>
              </a:solidFill>
            </a:endParaRPr>
          </a:p>
          <a:p>
            <a:pPr algn="r"/>
            <a:r>
              <a:rPr lang="en-US" sz="3600" b="1" dirty="0">
                <a:solidFill>
                  <a:schemeClr val="bg1"/>
                </a:solidFill>
              </a:rPr>
              <a:t>Hopi’s Last Chance for Justice from Peabody</a:t>
            </a:r>
          </a:p>
          <a:p>
            <a:pPr algn="r"/>
            <a:r>
              <a:rPr lang="en-US" sz="3600" b="1" i="1" dirty="0">
                <a:solidFill>
                  <a:schemeClr val="bg1"/>
                </a:solidFill>
              </a:rPr>
              <a:t>“Significant Permit Revision” </a:t>
            </a:r>
            <a:br>
              <a:rPr lang="en-US" sz="3600" b="1"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636294"/>
            <a:ext cx="9249395" cy="5075659"/>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00000"/>
              <a:buFont typeface="Arial" panose="020B0604020202020204" pitchFamily="34" charset="0"/>
              <a:buChar char="•"/>
            </a:pPr>
            <a:r>
              <a:rPr lang="en-US" sz="2400" dirty="0"/>
              <a:t>Requires full participation and involvement of Hopi and Navajo </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Requires a full Environmental Impact Statement, including assessment of groundwater impacts from mining</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Hopi Tribal Council should demand that OSMRE hold Peabody accountable for proper reclamation AND restoration of the N-Aquifer</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b="1" dirty="0"/>
              <a:t>Once Peabody’s permit is renewed, there will not be another opportunity to secure full reclamation and restoration of the aquifer</a:t>
            </a:r>
          </a:p>
        </p:txBody>
      </p:sp>
      <p:sp>
        <p:nvSpPr>
          <p:cNvPr id="3" name="Slide Number Placeholder 2">
            <a:extLst>
              <a:ext uri="{FF2B5EF4-FFF2-40B4-BE49-F238E27FC236}">
                <a16:creationId xmlns:a16="http://schemas.microsoft.com/office/drawing/2014/main" id="{055B25F8-AD0A-43D0-97C0-2DEEF2AB69D1}"/>
              </a:ext>
            </a:extLst>
          </p:cNvPr>
          <p:cNvSpPr>
            <a:spLocks noGrp="1"/>
          </p:cNvSpPr>
          <p:nvPr>
            <p:ph type="sldNum" idx="12"/>
          </p:nvPr>
        </p:nvSpPr>
        <p:spPr/>
        <p:txBody>
          <a:bodyPr/>
          <a:lstStyle/>
          <a:p>
            <a:pPr algn="r"/>
            <a:fld id="{00000000-1234-1234-1234-123412341234}" type="slidenum">
              <a:rPr lang="en" smtClean="0"/>
              <a:pPr algn="r"/>
              <a:t>46</a:t>
            </a:fld>
            <a:endParaRPr lang="en"/>
          </a:p>
        </p:txBody>
      </p:sp>
    </p:spTree>
    <p:extLst>
      <p:ext uri="{BB962C8B-B14F-4D97-AF65-F5344CB8AC3E}">
        <p14:creationId xmlns:p14="http://schemas.microsoft.com/office/powerpoint/2010/main" val="349341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89"/>
            <a:ext cx="10058400" cy="1435809"/>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dirty="0">
              <a:solidFill>
                <a:schemeClr val="bg1"/>
              </a:solidFill>
            </a:endParaRPr>
          </a:p>
          <a:p>
            <a:pPr algn="r"/>
            <a:r>
              <a:rPr lang="en-US" sz="3600" b="1" dirty="0">
                <a:solidFill>
                  <a:schemeClr val="bg1"/>
                </a:solidFill>
              </a:rPr>
              <a:t>Hopi’s Last Chance for Justice from Peabody</a:t>
            </a:r>
          </a:p>
          <a:p>
            <a:pPr algn="r"/>
            <a:r>
              <a:rPr lang="en-US" sz="3600" b="1" i="1" dirty="0">
                <a:solidFill>
                  <a:schemeClr val="bg1"/>
                </a:solidFill>
              </a:rPr>
              <a:t>“Significant Permit Revision” </a:t>
            </a:r>
            <a:br>
              <a:rPr lang="en-US" sz="3600" b="1"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604209"/>
            <a:ext cx="9249395" cy="5075659"/>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00000"/>
              <a:buFont typeface="Arial" panose="020B0604020202020204" pitchFamily="34" charset="0"/>
              <a:buChar char="•"/>
            </a:pPr>
            <a:r>
              <a:rPr lang="en-US" sz="2400" dirty="0"/>
              <a:t>Hopi Tribal Council can be leaders by making a simple administrative request to OSMRE for a </a:t>
            </a:r>
            <a:r>
              <a:rPr lang="en-US" sz="2400" b="1" i="1" dirty="0"/>
              <a:t>“Significant Permit Revision”</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Without this request, OSMRE will move ahead with a rubber-stamp, 5-year permit renewal for Kayenta Mine that will allow Peabody to dictate reclamation standards and progress, with little input from Hopi</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Renewing the existing permit without any review or substantive changes will allow OSMRE and Peabody to continue claiming that mining has had no material impact in depleting the N-Aquifer</a:t>
            </a:r>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endParaRPr lang="en-US" sz="400" dirty="0"/>
          </a:p>
          <a:p>
            <a:pPr marL="457200" lvl="0" indent="-342900" algn="l" rtl="0">
              <a:spcBef>
                <a:spcPts val="0"/>
              </a:spcBef>
              <a:spcAft>
                <a:spcPts val="0"/>
              </a:spcAft>
              <a:buSzPct val="100000"/>
              <a:buFont typeface="Arial" panose="020B0604020202020204" pitchFamily="34" charset="0"/>
              <a:buChar char="•"/>
            </a:pPr>
            <a:r>
              <a:rPr lang="en-US" sz="2400" dirty="0"/>
              <a:t>Unless Hopi acts now to address these issues, there will </a:t>
            </a:r>
            <a:r>
              <a:rPr lang="en-US" sz="2400" b="1" dirty="0"/>
              <a:t>NOT</a:t>
            </a:r>
            <a:r>
              <a:rPr lang="en-US" sz="2400" dirty="0"/>
              <a:t> be another chance to bring them up again</a:t>
            </a:r>
          </a:p>
        </p:txBody>
      </p:sp>
      <p:sp>
        <p:nvSpPr>
          <p:cNvPr id="3" name="Slide Number Placeholder 2">
            <a:extLst>
              <a:ext uri="{FF2B5EF4-FFF2-40B4-BE49-F238E27FC236}">
                <a16:creationId xmlns:a16="http://schemas.microsoft.com/office/drawing/2014/main" id="{85715091-DD41-4749-B456-DAE3B7E1FDD0}"/>
              </a:ext>
            </a:extLst>
          </p:cNvPr>
          <p:cNvSpPr>
            <a:spLocks noGrp="1"/>
          </p:cNvSpPr>
          <p:nvPr>
            <p:ph type="sldNum" idx="12"/>
          </p:nvPr>
        </p:nvSpPr>
        <p:spPr/>
        <p:txBody>
          <a:bodyPr/>
          <a:lstStyle/>
          <a:p>
            <a:pPr algn="r"/>
            <a:fld id="{00000000-1234-1234-1234-123412341234}" type="slidenum">
              <a:rPr lang="en" smtClean="0"/>
              <a:pPr algn="r"/>
              <a:t>47</a:t>
            </a:fld>
            <a:endParaRPr lang="en"/>
          </a:p>
        </p:txBody>
      </p:sp>
    </p:spTree>
    <p:extLst>
      <p:ext uri="{BB962C8B-B14F-4D97-AF65-F5344CB8AC3E}">
        <p14:creationId xmlns:p14="http://schemas.microsoft.com/office/powerpoint/2010/main" val="177273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89"/>
            <a:ext cx="10058400" cy="1309347"/>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dirty="0">
              <a:solidFill>
                <a:schemeClr val="bg1"/>
              </a:solidFill>
            </a:endParaRPr>
          </a:p>
          <a:p>
            <a:pPr algn="r"/>
            <a:endParaRPr lang="en-US" sz="1000" b="1" dirty="0">
              <a:solidFill>
                <a:schemeClr val="bg1"/>
              </a:solidFill>
            </a:endParaRPr>
          </a:p>
          <a:p>
            <a:pPr algn="r"/>
            <a:r>
              <a:rPr lang="en-US" sz="3600" b="1" dirty="0">
                <a:solidFill>
                  <a:schemeClr val="bg1"/>
                </a:solidFill>
              </a:rPr>
              <a:t>Benefits of Mine Reclamation </a:t>
            </a:r>
            <a:br>
              <a:rPr lang="en-US" sz="3600" b="1"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587436"/>
            <a:ext cx="9249395" cy="5075659"/>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00000"/>
              <a:buFont typeface="Arial" panose="020B0604020202020204" pitchFamily="34" charset="0"/>
              <a:buChar char="•"/>
            </a:pPr>
            <a:r>
              <a:rPr lang="en-US" sz="2400" dirty="0"/>
              <a:t>Benefits of reclaiming damaged mined lands has many benefits, including:</a:t>
            </a:r>
          </a:p>
          <a:p>
            <a:pPr marL="914400" lvl="1" indent="-342900">
              <a:buSzPts val="1800"/>
              <a:buFont typeface="Arial" panose="020B0604020202020204" pitchFamily="34" charset="0"/>
              <a:buChar char="•"/>
            </a:pPr>
            <a:endParaRPr lang="en-US" sz="400" dirty="0"/>
          </a:p>
          <a:p>
            <a:pPr marL="914400" lvl="1" indent="-342900">
              <a:buSzPct val="100000"/>
              <a:buFont typeface="Arial" panose="020B0604020202020204" pitchFamily="34" charset="0"/>
              <a:buChar char="•"/>
            </a:pPr>
            <a:r>
              <a:rPr lang="en-US" sz="2200" dirty="0"/>
              <a:t>Restoration and reclamation of surface and subsurface lands</a:t>
            </a:r>
          </a:p>
          <a:p>
            <a:pPr marL="914400" lvl="1" indent="-342900">
              <a:buSzPct val="100000"/>
              <a:buFont typeface="Arial" panose="020B0604020202020204" pitchFamily="34" charset="0"/>
              <a:buChar char="•"/>
            </a:pPr>
            <a:endParaRPr lang="en-US" sz="400" dirty="0"/>
          </a:p>
          <a:p>
            <a:pPr marL="914400" lvl="1" indent="-342900">
              <a:buSzPct val="100000"/>
              <a:buFont typeface="Arial" panose="020B0604020202020204" pitchFamily="34" charset="0"/>
              <a:buChar char="•"/>
            </a:pPr>
            <a:r>
              <a:rPr lang="en-US" sz="2200" dirty="0"/>
              <a:t>Restoration of the ecological balance on Black Mesa</a:t>
            </a:r>
          </a:p>
          <a:p>
            <a:pPr marL="914400" lvl="1" indent="-342900">
              <a:buSzPct val="100000"/>
              <a:buFont typeface="Arial" panose="020B0604020202020204" pitchFamily="34" charset="0"/>
              <a:buChar char="•"/>
            </a:pPr>
            <a:r>
              <a:rPr lang="en-US" sz="2200" dirty="0"/>
              <a:t>Restoration of N-Aquifer, streams, sacred springs</a:t>
            </a:r>
          </a:p>
          <a:p>
            <a:pPr marL="914400" lvl="1" indent="-342900">
              <a:buSzPct val="100000"/>
              <a:buFont typeface="Arial" panose="020B0604020202020204" pitchFamily="34" charset="0"/>
              <a:buChar char="•"/>
            </a:pPr>
            <a:endParaRPr lang="en-US" sz="400" dirty="0"/>
          </a:p>
          <a:p>
            <a:pPr marL="914400" lvl="1" indent="-342900">
              <a:buSzPct val="100000"/>
              <a:buFont typeface="Arial" panose="020B0604020202020204" pitchFamily="34" charset="0"/>
              <a:buChar char="•"/>
            </a:pPr>
            <a:r>
              <a:rPr lang="en-US" sz="2200" dirty="0"/>
              <a:t>Proper reinternment of human remains and funerary artifacts</a:t>
            </a:r>
          </a:p>
          <a:p>
            <a:pPr marL="914400" lvl="1" indent="-342900">
              <a:buSzPct val="100000"/>
              <a:buFont typeface="Arial" panose="020B0604020202020204" pitchFamily="34" charset="0"/>
              <a:buChar char="•"/>
            </a:pPr>
            <a:endParaRPr lang="en-US" sz="400" dirty="0"/>
          </a:p>
          <a:p>
            <a:pPr marL="914400" lvl="1" indent="-342900">
              <a:buSzPct val="100000"/>
              <a:buFont typeface="Arial" panose="020B0604020202020204" pitchFamily="34" charset="0"/>
              <a:buChar char="•"/>
            </a:pPr>
            <a:r>
              <a:rPr lang="en-US" sz="2200" dirty="0"/>
              <a:t>Creation of jobs for tribal members</a:t>
            </a:r>
          </a:p>
          <a:p>
            <a:pPr marL="914400" lvl="1" indent="-342900">
              <a:buSzPct val="100000"/>
              <a:buFont typeface="Arial" panose="020B0604020202020204" pitchFamily="34" charset="0"/>
              <a:buChar char="•"/>
            </a:pPr>
            <a:endParaRPr lang="en-US" sz="400" dirty="0"/>
          </a:p>
          <a:p>
            <a:pPr marL="914400" lvl="1" indent="-342900">
              <a:buSzPct val="100000"/>
              <a:buFont typeface="Arial" panose="020B0604020202020204" pitchFamily="34" charset="0"/>
              <a:buChar char="•"/>
            </a:pPr>
            <a:r>
              <a:rPr lang="en-US" sz="2200" dirty="0"/>
              <a:t>In the alternative, the Hopi Tribe and Navajo Nation may exercise their right to assume OSM’s and Peabody Coal’s reclamation obligations through Public Law 93-638, Indian Self-Determination and Education Assistance Act, creating jobs for tribal members</a:t>
            </a:r>
          </a:p>
        </p:txBody>
      </p:sp>
      <p:sp>
        <p:nvSpPr>
          <p:cNvPr id="3" name="Slide Number Placeholder 2">
            <a:extLst>
              <a:ext uri="{FF2B5EF4-FFF2-40B4-BE49-F238E27FC236}">
                <a16:creationId xmlns:a16="http://schemas.microsoft.com/office/drawing/2014/main" id="{85715091-DD41-4749-B456-DAE3B7E1FDD0}"/>
              </a:ext>
            </a:extLst>
          </p:cNvPr>
          <p:cNvSpPr>
            <a:spLocks noGrp="1"/>
          </p:cNvSpPr>
          <p:nvPr>
            <p:ph type="sldNum" idx="12"/>
          </p:nvPr>
        </p:nvSpPr>
        <p:spPr/>
        <p:txBody>
          <a:bodyPr/>
          <a:lstStyle/>
          <a:p>
            <a:pPr algn="r"/>
            <a:fld id="{00000000-1234-1234-1234-123412341234}" type="slidenum">
              <a:rPr lang="en" smtClean="0"/>
              <a:pPr algn="r"/>
              <a:t>48</a:t>
            </a:fld>
            <a:endParaRPr lang="en"/>
          </a:p>
        </p:txBody>
      </p:sp>
    </p:spTree>
    <p:extLst>
      <p:ext uri="{BB962C8B-B14F-4D97-AF65-F5344CB8AC3E}">
        <p14:creationId xmlns:p14="http://schemas.microsoft.com/office/powerpoint/2010/main" val="203164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89"/>
            <a:ext cx="10058400" cy="1309347"/>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dirty="0">
              <a:solidFill>
                <a:schemeClr val="bg1"/>
              </a:solidFill>
            </a:endParaRPr>
          </a:p>
          <a:p>
            <a:pPr algn="r"/>
            <a:endParaRPr lang="en-US" sz="1000" b="1" dirty="0">
              <a:solidFill>
                <a:schemeClr val="bg1"/>
              </a:solidFill>
            </a:endParaRPr>
          </a:p>
          <a:p>
            <a:pPr algn="r"/>
            <a:r>
              <a:rPr lang="en-US" sz="3600" b="1" dirty="0">
                <a:solidFill>
                  <a:schemeClr val="bg1"/>
                </a:solidFill>
              </a:rPr>
              <a:t>Benefits of Mine Reclamation </a:t>
            </a:r>
            <a:br>
              <a:rPr lang="en-US" sz="3600" b="1"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587436"/>
            <a:ext cx="9249395" cy="5075659"/>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rial" panose="020B0604020202020204" pitchFamily="34" charset="0"/>
              <a:buChar char="•"/>
            </a:pPr>
            <a:r>
              <a:rPr lang="en-US" sz="2400" dirty="0"/>
              <a:t>Reclamation for a mine typically includes lots of earthmoving, topsoil, replacement and heavy equipment operations especially in the first two years; and is the most labor intensive part of reclamation</a:t>
            </a:r>
          </a:p>
          <a:p>
            <a:pPr marL="457200" lvl="0" indent="-342900" algn="l" rtl="0">
              <a:spcBef>
                <a:spcPts val="0"/>
              </a:spcBef>
              <a:spcAft>
                <a:spcPts val="0"/>
              </a:spcAft>
              <a:buSzPts val="1800"/>
              <a:buFont typeface="Arial" panose="020B0604020202020204" pitchFamily="34" charset="0"/>
              <a:buChar char="•"/>
            </a:pPr>
            <a:endParaRPr lang="en-US" sz="400" dirty="0"/>
          </a:p>
          <a:p>
            <a:pPr marL="457200" lvl="0" indent="-342900" algn="l" rtl="0">
              <a:spcBef>
                <a:spcPts val="0"/>
              </a:spcBef>
              <a:spcAft>
                <a:spcPts val="0"/>
              </a:spcAft>
              <a:buSzPts val="1800"/>
              <a:buFont typeface="Arial" panose="020B0604020202020204" pitchFamily="34" charset="0"/>
              <a:buChar char="•"/>
            </a:pPr>
            <a:r>
              <a:rPr lang="en-US" sz="2400" dirty="0"/>
              <a:t>Earthmoving activities include backfilling, grading, topsoil replacement </a:t>
            </a:r>
          </a:p>
          <a:p>
            <a:pPr marL="457200" lvl="0" indent="-342900" algn="l" rtl="0">
              <a:spcBef>
                <a:spcPts val="0"/>
              </a:spcBef>
              <a:spcAft>
                <a:spcPts val="0"/>
              </a:spcAft>
              <a:buSzPts val="1800"/>
              <a:buFont typeface="Arial" panose="020B0604020202020204" pitchFamily="34" charset="0"/>
              <a:buChar char="•"/>
            </a:pPr>
            <a:endParaRPr lang="en-US" sz="400" dirty="0"/>
          </a:p>
          <a:p>
            <a:pPr marL="457200" lvl="0" indent="-342900" algn="l" rtl="0">
              <a:spcBef>
                <a:spcPts val="0"/>
              </a:spcBef>
              <a:spcAft>
                <a:spcPts val="0"/>
              </a:spcAft>
              <a:buSzPts val="1800"/>
              <a:buFont typeface="Arial" panose="020B0604020202020204" pitchFamily="34" charset="0"/>
              <a:buChar char="•"/>
            </a:pPr>
            <a:r>
              <a:rPr lang="en-US" sz="2400" dirty="0"/>
              <a:t>Surface mines are expansive and deep with features like spoil ridges, cut-and-fill slopes, high walls and diversions</a:t>
            </a:r>
          </a:p>
          <a:p>
            <a:pPr marL="457200" lvl="0" indent="-342900" algn="l" rtl="0">
              <a:spcBef>
                <a:spcPts val="0"/>
              </a:spcBef>
              <a:spcAft>
                <a:spcPts val="0"/>
              </a:spcAft>
              <a:buSzPts val="1800"/>
              <a:buFont typeface="Arial" panose="020B0604020202020204" pitchFamily="34" charset="0"/>
              <a:buChar char="•"/>
            </a:pPr>
            <a:endParaRPr lang="en-US" sz="400" dirty="0"/>
          </a:p>
          <a:p>
            <a:pPr marL="457200" lvl="0" indent="-342900" algn="l" rtl="0">
              <a:spcBef>
                <a:spcPts val="0"/>
              </a:spcBef>
              <a:spcAft>
                <a:spcPts val="0"/>
              </a:spcAft>
              <a:buSzPts val="1800"/>
              <a:buFont typeface="Arial" panose="020B0604020202020204" pitchFamily="34" charset="0"/>
              <a:buChar char="•"/>
            </a:pPr>
            <a:r>
              <a:rPr lang="en-US" sz="2400" dirty="0"/>
              <a:t>When done, and only when, can land be backfilled and graded to its original contour</a:t>
            </a:r>
            <a:endParaRPr lang="en-US" sz="2200" dirty="0"/>
          </a:p>
        </p:txBody>
      </p:sp>
      <p:sp>
        <p:nvSpPr>
          <p:cNvPr id="3" name="Slide Number Placeholder 2">
            <a:extLst>
              <a:ext uri="{FF2B5EF4-FFF2-40B4-BE49-F238E27FC236}">
                <a16:creationId xmlns:a16="http://schemas.microsoft.com/office/drawing/2014/main" id="{85715091-DD41-4749-B456-DAE3B7E1FDD0}"/>
              </a:ext>
            </a:extLst>
          </p:cNvPr>
          <p:cNvSpPr>
            <a:spLocks noGrp="1"/>
          </p:cNvSpPr>
          <p:nvPr>
            <p:ph type="sldNum" idx="12"/>
          </p:nvPr>
        </p:nvSpPr>
        <p:spPr/>
        <p:txBody>
          <a:bodyPr/>
          <a:lstStyle/>
          <a:p>
            <a:pPr algn="r"/>
            <a:fld id="{00000000-1234-1234-1234-123412341234}" type="slidenum">
              <a:rPr lang="en" smtClean="0"/>
              <a:pPr algn="r"/>
              <a:t>49</a:t>
            </a:fld>
            <a:endParaRPr lang="en"/>
          </a:p>
        </p:txBody>
      </p:sp>
    </p:spTree>
    <p:extLst>
      <p:ext uri="{BB962C8B-B14F-4D97-AF65-F5344CB8AC3E}">
        <p14:creationId xmlns:p14="http://schemas.microsoft.com/office/powerpoint/2010/main" val="241336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Purpose of the Briefing on Mine Reclamation</a:t>
            </a: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13348" y="1402772"/>
            <a:ext cx="8853537" cy="5525353"/>
          </a:xfrm>
        </p:spPr>
        <p:txBody>
          <a:bodyPr/>
          <a:lstStyle/>
          <a:p>
            <a:pPr>
              <a:buSzPct val="100000"/>
            </a:pPr>
            <a:r>
              <a:rPr lang="en-US" sz="2400" dirty="0"/>
              <a:t>Numerous reasons exist why Hopi must insist that OSMRE impose on Peabody Coal to proceed toward full reclamation of the mine sites in accordance with SMCRA:</a:t>
            </a:r>
            <a:endParaRPr lang="en-US" sz="400" dirty="0"/>
          </a:p>
          <a:p>
            <a:pPr lvl="1">
              <a:buSzPct val="100000"/>
            </a:pPr>
            <a:endParaRPr lang="en-US" sz="400" dirty="0"/>
          </a:p>
          <a:p>
            <a:pPr lvl="1">
              <a:buSzPct val="100000"/>
            </a:pPr>
            <a:r>
              <a:rPr lang="en-US" sz="2200" dirty="0"/>
              <a:t>With the recent closure of Kayenta Mine and Peabody Coal’s shaky financial condition, now may be the last chance for Hopi to hold Peabody accountable and secure justice for Black Mesa</a:t>
            </a:r>
          </a:p>
          <a:p>
            <a:pPr lvl="1">
              <a:buSzPct val="100000"/>
            </a:pPr>
            <a:endParaRPr lang="en-US" sz="400" dirty="0"/>
          </a:p>
          <a:p>
            <a:pPr lvl="1">
              <a:buSzPct val="100000"/>
            </a:pPr>
            <a:r>
              <a:rPr lang="en-US" sz="2200" dirty="0"/>
              <a:t>If Peabody’s permit is renewed without a Significant Permit Revision, there will NOT be another opportunity to secure full reclamation and restoration of the N-Aquifer, disturbed lands, or cultural resources</a:t>
            </a:r>
          </a:p>
          <a:p>
            <a:pPr lvl="1">
              <a:buSzPct val="100000"/>
            </a:pPr>
            <a:endParaRPr lang="en-US" sz="400" dirty="0"/>
          </a:p>
          <a:p>
            <a:pPr lvl="1">
              <a:buSzPct val="100000"/>
            </a:pPr>
            <a:r>
              <a:rPr lang="en-US" sz="2200" dirty="0"/>
              <a:t>The Hopi Tribal Council can be leaders by writing a letter to OSMRE that makes the administrative request for a </a:t>
            </a:r>
            <a:r>
              <a:rPr lang="en-US" sz="2200" b="1" dirty="0"/>
              <a:t>“Significant Permit Revision” </a:t>
            </a:r>
            <a:r>
              <a:rPr lang="en-US" sz="2200" dirty="0"/>
              <a:t>for Kayenta Mine</a:t>
            </a:r>
          </a:p>
          <a:p>
            <a:pPr lvl="1">
              <a:buSzPct val="100000"/>
            </a:pPr>
            <a:endParaRPr lang="en-US" sz="400" dirty="0"/>
          </a:p>
          <a:p>
            <a:pPr lvl="1">
              <a:buSzPct val="100000"/>
            </a:pPr>
            <a:r>
              <a:rPr lang="en-US" sz="2200" dirty="0"/>
              <a:t>Chairman Masayesva and I emphasized the importance of this matter in our June 10, 2020 letter to OSM Director Richard Berry</a:t>
            </a:r>
          </a:p>
        </p:txBody>
      </p:sp>
      <p:sp>
        <p:nvSpPr>
          <p:cNvPr id="4" name="Slide Number Placeholder 3">
            <a:extLst>
              <a:ext uri="{FF2B5EF4-FFF2-40B4-BE49-F238E27FC236}">
                <a16:creationId xmlns:a16="http://schemas.microsoft.com/office/drawing/2014/main" id="{F0B8E2EF-D500-41C7-9315-13812AE0B3B6}"/>
              </a:ext>
            </a:extLst>
          </p:cNvPr>
          <p:cNvSpPr>
            <a:spLocks noGrp="1"/>
          </p:cNvSpPr>
          <p:nvPr>
            <p:ph type="sldNum" sz="quarter" idx="12"/>
          </p:nvPr>
        </p:nvSpPr>
        <p:spPr/>
        <p:txBody>
          <a:bodyPr/>
          <a:lstStyle/>
          <a:p>
            <a:pPr algn="r"/>
            <a:fld id="{2BB29F5A-34A0-FB4B-9589-77B23B5C5448}" type="slidenum">
              <a:rPr lang="en-US" smtClean="0"/>
              <a:pPr algn="r"/>
              <a:t>5</a:t>
            </a:fld>
            <a:endParaRPr lang="en-US" dirty="0"/>
          </a:p>
        </p:txBody>
      </p:sp>
    </p:spTree>
    <p:extLst>
      <p:ext uri="{BB962C8B-B14F-4D97-AF65-F5344CB8AC3E}">
        <p14:creationId xmlns:p14="http://schemas.microsoft.com/office/powerpoint/2010/main" val="291612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90"/>
            <a:ext cx="10058400" cy="1182134"/>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dirty="0">
              <a:solidFill>
                <a:schemeClr val="bg1"/>
              </a:solidFill>
            </a:endParaRPr>
          </a:p>
          <a:p>
            <a:pPr algn="r"/>
            <a:endParaRPr lang="en-US" sz="1000" b="1" dirty="0">
              <a:solidFill>
                <a:schemeClr val="bg1"/>
              </a:solidFill>
            </a:endParaRPr>
          </a:p>
          <a:p>
            <a:pPr algn="r"/>
            <a:r>
              <a:rPr lang="en-US" sz="3600" b="1" dirty="0">
                <a:solidFill>
                  <a:schemeClr val="bg1"/>
                </a:solidFill>
              </a:rPr>
              <a:t>Benefits of Mine Reclamation </a:t>
            </a:r>
            <a:br>
              <a:rPr lang="en-US" sz="3600" b="1"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348370"/>
            <a:ext cx="9249395" cy="5075659"/>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ct val="100000"/>
              <a:buFont typeface="Arial" panose="020B0604020202020204" pitchFamily="34" charset="0"/>
              <a:buChar char="•"/>
            </a:pPr>
            <a:r>
              <a:rPr lang="en-US" sz="2400" dirty="0"/>
              <a:t>Benefits of reclaiming damaged mined lands has many benefits, including:</a:t>
            </a:r>
          </a:p>
          <a:p>
            <a:pPr marL="914400" lvl="1" indent="-342900">
              <a:buSzPct val="100000"/>
              <a:buFont typeface="Arial" panose="020B0604020202020204" pitchFamily="34" charset="0"/>
              <a:buChar char="•"/>
            </a:pPr>
            <a:endParaRPr lang="en-US" sz="400" dirty="0"/>
          </a:p>
          <a:p>
            <a:pPr marL="914400" lvl="1" indent="-342900">
              <a:buSzPct val="100000"/>
              <a:buFont typeface="Arial" panose="020B0604020202020204" pitchFamily="34" charset="0"/>
              <a:buChar char="•"/>
            </a:pPr>
            <a:r>
              <a:rPr lang="en-US" sz="2200" dirty="0"/>
              <a:t>According to a report </a:t>
            </a:r>
            <a:r>
              <a:rPr lang="en-US" sz="2200" i="1" dirty="0"/>
              <a:t>“Coal Mine Cleanup Works: A Look at the Potential Employment Needs for Mine Reclamation in the West”,</a:t>
            </a:r>
            <a:r>
              <a:rPr lang="en-US" sz="2200" dirty="0"/>
              <a:t> by the Western Organization of Resource Councils (WORC):</a:t>
            </a:r>
          </a:p>
          <a:p>
            <a:pPr marL="1371600" lvl="2" indent="-342900">
              <a:buSzPct val="100000"/>
              <a:buFont typeface="Arial" panose="020B0604020202020204" pitchFamily="34" charset="0"/>
              <a:buChar char="•"/>
            </a:pPr>
            <a:endParaRPr lang="en-US" sz="400" dirty="0"/>
          </a:p>
          <a:p>
            <a:pPr marL="1371600" lvl="2" indent="-342900">
              <a:buSzPct val="100000"/>
              <a:buFont typeface="Arial" panose="020B0604020202020204" pitchFamily="34" charset="0"/>
              <a:buChar char="•"/>
            </a:pPr>
            <a:r>
              <a:rPr lang="en-US" sz="2200" dirty="0"/>
              <a:t>Could create up to 6,081 full-time equivalent jobs per year in the critical two to three years (approximately 70% of current mining workforce) in Western states</a:t>
            </a:r>
          </a:p>
          <a:p>
            <a:pPr marL="1371600" lvl="2" indent="-342900">
              <a:buSzPct val="100000"/>
              <a:buFont typeface="Arial" panose="020B0604020202020204" pitchFamily="34" charset="0"/>
              <a:buChar char="•"/>
            </a:pPr>
            <a:endParaRPr lang="en-US" sz="400" dirty="0"/>
          </a:p>
          <a:p>
            <a:pPr marL="1371600" lvl="2" indent="-342900">
              <a:buSzPct val="100000"/>
              <a:buFont typeface="Arial" panose="020B0604020202020204" pitchFamily="34" charset="0"/>
              <a:buChar char="•"/>
            </a:pPr>
            <a:r>
              <a:rPr lang="en-US" sz="2200" b="1" dirty="0"/>
              <a:t>Could create an estimated 200 jobs per year for the next two to three years for tribal members (Hopi and Navajo)</a:t>
            </a:r>
          </a:p>
          <a:p>
            <a:pPr marL="1371600" lvl="2" indent="-342900">
              <a:buSzPct val="100000"/>
              <a:buFont typeface="Arial" panose="020B0604020202020204" pitchFamily="34" charset="0"/>
              <a:buChar char="•"/>
            </a:pPr>
            <a:endParaRPr lang="en-US" sz="400" dirty="0"/>
          </a:p>
          <a:p>
            <a:pPr marL="1371600" lvl="2" indent="-342900">
              <a:buSzPct val="100000"/>
              <a:buFont typeface="Arial" panose="020B0604020202020204" pitchFamily="34" charset="0"/>
              <a:buChar char="•"/>
            </a:pPr>
            <a:r>
              <a:rPr lang="en-US" sz="2200" dirty="0"/>
              <a:t>Kate French, author of the report said, </a:t>
            </a:r>
            <a:r>
              <a:rPr lang="en-US" sz="2200" i="1" dirty="0"/>
              <a:t>“for the Navajo and Hopi, I think the most important thing to know is that for two to three years, there are hundreds of jobs in clean-up”.</a:t>
            </a:r>
          </a:p>
        </p:txBody>
      </p:sp>
      <p:sp>
        <p:nvSpPr>
          <p:cNvPr id="3" name="Slide Number Placeholder 2">
            <a:extLst>
              <a:ext uri="{FF2B5EF4-FFF2-40B4-BE49-F238E27FC236}">
                <a16:creationId xmlns:a16="http://schemas.microsoft.com/office/drawing/2014/main" id="{85715091-DD41-4749-B456-DAE3B7E1FDD0}"/>
              </a:ext>
            </a:extLst>
          </p:cNvPr>
          <p:cNvSpPr>
            <a:spLocks noGrp="1"/>
          </p:cNvSpPr>
          <p:nvPr>
            <p:ph type="sldNum" idx="12"/>
          </p:nvPr>
        </p:nvSpPr>
        <p:spPr/>
        <p:txBody>
          <a:bodyPr/>
          <a:lstStyle/>
          <a:p>
            <a:pPr algn="r"/>
            <a:fld id="{00000000-1234-1234-1234-123412341234}" type="slidenum">
              <a:rPr lang="en" smtClean="0"/>
              <a:pPr algn="r"/>
              <a:t>50</a:t>
            </a:fld>
            <a:endParaRPr lang="en"/>
          </a:p>
        </p:txBody>
      </p:sp>
    </p:spTree>
    <p:extLst>
      <p:ext uri="{BB962C8B-B14F-4D97-AF65-F5344CB8AC3E}">
        <p14:creationId xmlns:p14="http://schemas.microsoft.com/office/powerpoint/2010/main" val="104334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89"/>
            <a:ext cx="10058400" cy="1435809"/>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dirty="0">
              <a:solidFill>
                <a:schemeClr val="bg1"/>
              </a:solidFill>
            </a:endParaRPr>
          </a:p>
          <a:p>
            <a:pPr algn="r"/>
            <a:r>
              <a:rPr lang="en-US" sz="3600" b="1" dirty="0">
                <a:solidFill>
                  <a:schemeClr val="bg1"/>
                </a:solidFill>
              </a:rPr>
              <a:t>Hopi’s Last Chance for Justice from Peabody</a:t>
            </a:r>
          </a:p>
          <a:p>
            <a:pPr algn="r"/>
            <a:r>
              <a:rPr lang="en-US" sz="3600" b="1" i="1" dirty="0">
                <a:solidFill>
                  <a:schemeClr val="bg1"/>
                </a:solidFill>
              </a:rPr>
              <a:t>“Significant Permit Revision” </a:t>
            </a:r>
            <a:br>
              <a:rPr lang="en-US" sz="3600" b="1"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604209"/>
            <a:ext cx="9249395" cy="5075659"/>
          </a:xfrm>
          <a:prstGeom prst="rect">
            <a:avLst/>
          </a:prstGeom>
          <a:noFill/>
          <a:ln>
            <a:noFill/>
          </a:ln>
        </p:spPr>
        <p:txBody>
          <a:bodyPr spcFirstLastPara="1" wrap="square" lIns="91425" tIns="91425" rIns="91425" bIns="91425" anchor="t" anchorCtr="0">
            <a:noAutofit/>
          </a:bodyPr>
          <a:lstStyle/>
          <a:p>
            <a:pPr marL="114300" lvl="0" algn="l" rtl="0">
              <a:spcBef>
                <a:spcPts val="0"/>
              </a:spcBef>
              <a:spcAft>
                <a:spcPts val="0"/>
              </a:spcAft>
              <a:buSzPts val="1800"/>
            </a:pPr>
            <a:r>
              <a:rPr lang="en-US" sz="2400" b="1" dirty="0"/>
              <a:t>Conclusion</a:t>
            </a:r>
          </a:p>
          <a:p>
            <a:pPr marL="114300" lvl="0" algn="l" rtl="0">
              <a:spcBef>
                <a:spcPts val="0"/>
              </a:spcBef>
              <a:spcAft>
                <a:spcPts val="0"/>
              </a:spcAft>
              <a:buSzPts val="1800"/>
            </a:pPr>
            <a:endParaRPr lang="en-US" sz="1000" dirty="0"/>
          </a:p>
          <a:p>
            <a:pPr marL="114300" lvl="0" algn="l" rtl="0">
              <a:spcBef>
                <a:spcPts val="0"/>
              </a:spcBef>
              <a:spcAft>
                <a:spcPts val="0"/>
              </a:spcAft>
              <a:buSzPts val="1800"/>
            </a:pPr>
            <a:r>
              <a:rPr lang="en-US" sz="2400" dirty="0"/>
              <a:t>By federal law, and as federal trustee to the Hopi people, the Office of Surface Mining Reclamation and Enforcement (OSMRE) has a legal duty and obligation to initiate work to reclaim lands and resources damaged through years of mining activity in compliance with SMCRA.</a:t>
            </a:r>
          </a:p>
          <a:p>
            <a:pPr marL="114300" lvl="0" algn="l" rtl="0">
              <a:spcBef>
                <a:spcPts val="0"/>
              </a:spcBef>
              <a:spcAft>
                <a:spcPts val="0"/>
              </a:spcAft>
              <a:buSzPts val="1800"/>
            </a:pPr>
            <a:endParaRPr lang="en-US" sz="1500" dirty="0"/>
          </a:p>
          <a:p>
            <a:pPr marL="114300" lvl="0" algn="l" rtl="0">
              <a:spcBef>
                <a:spcPts val="0"/>
              </a:spcBef>
              <a:spcAft>
                <a:spcPts val="0"/>
              </a:spcAft>
              <a:buSzPts val="1800"/>
            </a:pPr>
            <a:r>
              <a:rPr lang="en-US" sz="2400" dirty="0"/>
              <a:t>Considerable time has passed since the closure of the Black Mesa Mine and the Kayenta Mine, but OSMRE has failed to meet its legal obligations to reclaim both mines as required under SMCRA</a:t>
            </a:r>
          </a:p>
          <a:p>
            <a:pPr marL="114300" lvl="0" algn="l" rtl="0">
              <a:spcBef>
                <a:spcPts val="0"/>
              </a:spcBef>
              <a:spcAft>
                <a:spcPts val="0"/>
              </a:spcAft>
              <a:buSzPts val="1800"/>
            </a:pPr>
            <a:endParaRPr lang="en-US" sz="1000" dirty="0"/>
          </a:p>
        </p:txBody>
      </p:sp>
      <p:sp>
        <p:nvSpPr>
          <p:cNvPr id="3" name="Slide Number Placeholder 2">
            <a:extLst>
              <a:ext uri="{FF2B5EF4-FFF2-40B4-BE49-F238E27FC236}">
                <a16:creationId xmlns:a16="http://schemas.microsoft.com/office/drawing/2014/main" id="{B627AB91-9FAF-41ED-9F35-137AF7D40E2E}"/>
              </a:ext>
            </a:extLst>
          </p:cNvPr>
          <p:cNvSpPr>
            <a:spLocks noGrp="1"/>
          </p:cNvSpPr>
          <p:nvPr>
            <p:ph type="sldNum" idx="12"/>
          </p:nvPr>
        </p:nvSpPr>
        <p:spPr/>
        <p:txBody>
          <a:bodyPr/>
          <a:lstStyle/>
          <a:p>
            <a:pPr algn="r"/>
            <a:fld id="{00000000-1234-1234-1234-123412341234}" type="slidenum">
              <a:rPr lang="en" smtClean="0"/>
              <a:pPr algn="r"/>
              <a:t>51</a:t>
            </a:fld>
            <a:endParaRPr lang="en"/>
          </a:p>
        </p:txBody>
      </p:sp>
    </p:spTree>
    <p:extLst>
      <p:ext uri="{BB962C8B-B14F-4D97-AF65-F5344CB8AC3E}">
        <p14:creationId xmlns:p14="http://schemas.microsoft.com/office/powerpoint/2010/main" val="214290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89"/>
            <a:ext cx="10058400" cy="1435809"/>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dirty="0">
              <a:solidFill>
                <a:schemeClr val="bg1"/>
              </a:solidFill>
            </a:endParaRPr>
          </a:p>
          <a:p>
            <a:pPr algn="r"/>
            <a:r>
              <a:rPr lang="en-US" sz="3600" b="1" dirty="0">
                <a:solidFill>
                  <a:schemeClr val="bg1"/>
                </a:solidFill>
              </a:rPr>
              <a:t>Hopi’s Last Chance for Justice from Peabody</a:t>
            </a:r>
          </a:p>
          <a:p>
            <a:pPr algn="r"/>
            <a:r>
              <a:rPr lang="en-US" sz="3600" b="1" i="1" dirty="0">
                <a:solidFill>
                  <a:schemeClr val="bg1"/>
                </a:solidFill>
              </a:rPr>
              <a:t>“Significant Permit Revision” </a:t>
            </a:r>
            <a:br>
              <a:rPr lang="en-US" sz="3600" b="1" dirty="0">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11699" y="1604209"/>
            <a:ext cx="9249395" cy="5075659"/>
          </a:xfrm>
          <a:prstGeom prst="rect">
            <a:avLst/>
          </a:prstGeom>
          <a:noFill/>
          <a:ln>
            <a:noFill/>
          </a:ln>
        </p:spPr>
        <p:txBody>
          <a:bodyPr spcFirstLastPara="1" wrap="square" lIns="91425" tIns="91425" rIns="91425" bIns="91425" anchor="t" anchorCtr="0">
            <a:noAutofit/>
          </a:bodyPr>
          <a:lstStyle/>
          <a:p>
            <a:pPr marL="114300" lvl="0" algn="l" rtl="0">
              <a:spcBef>
                <a:spcPts val="0"/>
              </a:spcBef>
              <a:spcAft>
                <a:spcPts val="0"/>
              </a:spcAft>
              <a:buSzPts val="1800"/>
            </a:pPr>
            <a:r>
              <a:rPr lang="en-US" sz="2400" b="1" dirty="0"/>
              <a:t>Conclusion</a:t>
            </a:r>
          </a:p>
          <a:p>
            <a:pPr marL="114300">
              <a:buSzPts val="1800"/>
            </a:pPr>
            <a:endParaRPr lang="en-US" sz="1000" b="1" dirty="0"/>
          </a:p>
          <a:p>
            <a:pPr marL="114300">
              <a:buSzPts val="1800"/>
            </a:pPr>
            <a:r>
              <a:rPr lang="en-US" sz="2400" dirty="0"/>
              <a:t>Hopi Tribal Council must immediately demand, in writing, that OSMRE require a “Significant Permit Revision” for Kayenta Mine since mining stopped in November 2019 and is now in a Reclamation Phase</a:t>
            </a:r>
          </a:p>
          <a:p>
            <a:pPr marL="114300" lvl="0" algn="l" rtl="0">
              <a:spcBef>
                <a:spcPts val="0"/>
              </a:spcBef>
              <a:spcAft>
                <a:spcPts val="0"/>
              </a:spcAft>
              <a:buSzPts val="1800"/>
            </a:pPr>
            <a:endParaRPr lang="en-US" sz="1500" dirty="0"/>
          </a:p>
          <a:p>
            <a:pPr marL="114300" lvl="0" algn="l" rtl="0">
              <a:spcBef>
                <a:spcPts val="0"/>
              </a:spcBef>
              <a:spcAft>
                <a:spcPts val="0"/>
              </a:spcAft>
              <a:buSzPts val="1800"/>
            </a:pPr>
            <a:r>
              <a:rPr lang="en-US" sz="2400" dirty="0"/>
              <a:t>Hopi Tribe must hold OSMRE and Peabody accountable by writing to OSMRE and providing tribal resolution that will insist the federal government and Peabody Coal to initiate full reclamation in close partnership with Hopi (and Navajo) </a:t>
            </a:r>
          </a:p>
        </p:txBody>
      </p:sp>
      <p:sp>
        <p:nvSpPr>
          <p:cNvPr id="3" name="Slide Number Placeholder 2">
            <a:extLst>
              <a:ext uri="{FF2B5EF4-FFF2-40B4-BE49-F238E27FC236}">
                <a16:creationId xmlns:a16="http://schemas.microsoft.com/office/drawing/2014/main" id="{B627AB91-9FAF-41ED-9F35-137AF7D40E2E}"/>
              </a:ext>
            </a:extLst>
          </p:cNvPr>
          <p:cNvSpPr>
            <a:spLocks noGrp="1"/>
          </p:cNvSpPr>
          <p:nvPr>
            <p:ph type="sldNum" idx="12"/>
          </p:nvPr>
        </p:nvSpPr>
        <p:spPr/>
        <p:txBody>
          <a:bodyPr/>
          <a:lstStyle/>
          <a:p>
            <a:pPr algn="r"/>
            <a:fld id="{00000000-1234-1234-1234-123412341234}" type="slidenum">
              <a:rPr lang="en" smtClean="0"/>
              <a:pPr algn="r"/>
              <a:t>52</a:t>
            </a:fld>
            <a:endParaRPr lang="en"/>
          </a:p>
        </p:txBody>
      </p:sp>
    </p:spTree>
    <p:extLst>
      <p:ext uri="{BB962C8B-B14F-4D97-AF65-F5344CB8AC3E}">
        <p14:creationId xmlns:p14="http://schemas.microsoft.com/office/powerpoint/2010/main" val="341838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5" name="Title 1">
            <a:extLst>
              <a:ext uri="{FF2B5EF4-FFF2-40B4-BE49-F238E27FC236}">
                <a16:creationId xmlns:a16="http://schemas.microsoft.com/office/drawing/2014/main" id="{73A10A6F-978A-482B-85CC-638A988CC447}"/>
              </a:ext>
            </a:extLst>
          </p:cNvPr>
          <p:cNvSpPr txBox="1">
            <a:spLocks/>
          </p:cNvSpPr>
          <p:nvPr/>
        </p:nvSpPr>
        <p:spPr>
          <a:xfrm>
            <a:off x="0" y="20689"/>
            <a:ext cx="10058400" cy="1435809"/>
          </a:xfrm>
          <a:prstGeom prst="rect">
            <a:avLst/>
          </a:prstGeom>
          <a:solidFill>
            <a:srgbClr val="CC0000"/>
          </a:solidFill>
        </p:spPr>
        <p:txBody>
          <a:bodyPr spcFirstLastPara="1" wrap="square" lIns="91425" tIns="91425" rIns="91425" bIns="91425" anchor="t" anchorCtr="0">
            <a:noAutofit/>
          </a:bodyPr>
          <a:lstStyle>
            <a:lvl1pPr lvl="0" algn="l" defTabSz="1005840" rtl="0" eaLnBrk="1" latinLnBrk="0" hangingPunct="1">
              <a:lnSpc>
                <a:spcPct val="90000"/>
              </a:lnSpc>
              <a:spcBef>
                <a:spcPts val="0"/>
              </a:spcBef>
              <a:spcAft>
                <a:spcPts val="0"/>
              </a:spcAft>
              <a:buSzPts val="2800"/>
              <a:buNone/>
              <a:defRPr sz="484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r"/>
            <a:endParaRPr lang="en-US" sz="1600" b="1">
              <a:solidFill>
                <a:schemeClr val="bg1"/>
              </a:solidFill>
            </a:endParaRPr>
          </a:p>
          <a:p>
            <a:pPr algn="r"/>
            <a:r>
              <a:rPr lang="en-US" sz="3600" b="1">
                <a:solidFill>
                  <a:schemeClr val="bg1"/>
                </a:solidFill>
              </a:rPr>
              <a:t>Hopi’s Last Chance for Justice from Peabody</a:t>
            </a:r>
          </a:p>
          <a:p>
            <a:pPr algn="r"/>
            <a:r>
              <a:rPr lang="en-US" sz="3600" b="1" i="1">
                <a:solidFill>
                  <a:schemeClr val="bg1"/>
                </a:solidFill>
              </a:rPr>
              <a:t>“Significant Permit Revision” </a:t>
            </a:r>
            <a:br>
              <a:rPr lang="en-US" sz="3600" b="1">
                <a:solidFill>
                  <a:schemeClr val="bg1"/>
                </a:solidFill>
              </a:rPr>
            </a:br>
            <a:endParaRPr lang="en-US" dirty="0">
              <a:solidFill>
                <a:srgbClr val="CC0000"/>
              </a:solidFill>
            </a:endParaRPr>
          </a:p>
        </p:txBody>
      </p:sp>
      <p:sp>
        <p:nvSpPr>
          <p:cNvPr id="2" name="Google Shape;197;p33">
            <a:extLst>
              <a:ext uri="{FF2B5EF4-FFF2-40B4-BE49-F238E27FC236}">
                <a16:creationId xmlns:a16="http://schemas.microsoft.com/office/drawing/2014/main" id="{83187388-1E00-4E5E-A489-A58C2C1261FD}"/>
              </a:ext>
            </a:extLst>
          </p:cNvPr>
          <p:cNvSpPr txBox="1"/>
          <p:nvPr/>
        </p:nvSpPr>
        <p:spPr>
          <a:xfrm>
            <a:off x="382771" y="1787237"/>
            <a:ext cx="3168503" cy="3656634"/>
          </a:xfrm>
          <a:prstGeom prst="rect">
            <a:avLst/>
          </a:prstGeom>
          <a:noFill/>
          <a:ln>
            <a:noFill/>
          </a:ln>
        </p:spPr>
        <p:txBody>
          <a:bodyPr spcFirstLastPara="1" wrap="square" lIns="91425" tIns="91425" rIns="91425" bIns="91425" anchor="t" anchorCtr="0">
            <a:noAutofit/>
          </a:bodyPr>
          <a:lstStyle/>
          <a:p>
            <a:pPr marL="114300" lvl="0" algn="l" rtl="0">
              <a:spcBef>
                <a:spcPts val="0"/>
              </a:spcBef>
              <a:spcAft>
                <a:spcPts val="0"/>
              </a:spcAft>
              <a:buSzPts val="1800"/>
            </a:pPr>
            <a:endParaRPr lang="en-US" sz="2400" dirty="0"/>
          </a:p>
        </p:txBody>
      </p:sp>
      <p:pic>
        <p:nvPicPr>
          <p:cNvPr id="1026" name="Picture 2" descr="See the source image">
            <a:extLst>
              <a:ext uri="{FF2B5EF4-FFF2-40B4-BE49-F238E27FC236}">
                <a16:creationId xmlns:a16="http://schemas.microsoft.com/office/drawing/2014/main" id="{967F9AE9-858A-4574-BCAC-B8F63FA0B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72" y="228380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B4C7D4-37B1-43DD-B65A-3A87AF20A825}"/>
              </a:ext>
            </a:extLst>
          </p:cNvPr>
          <p:cNvSpPr txBox="1"/>
          <p:nvPr/>
        </p:nvSpPr>
        <p:spPr>
          <a:xfrm>
            <a:off x="3625340" y="2007996"/>
            <a:ext cx="6050289" cy="4524315"/>
          </a:xfrm>
          <a:prstGeom prst="rect">
            <a:avLst/>
          </a:prstGeom>
          <a:noFill/>
        </p:spPr>
        <p:txBody>
          <a:bodyPr wrap="square" rtlCol="0">
            <a:spAutoFit/>
          </a:bodyPr>
          <a:lstStyle/>
          <a:p>
            <a:r>
              <a:rPr lang="en-US" i="1" dirty="0">
                <a:latin typeface="Constantia" panose="02030602050306030303" pitchFamily="18" charset="0"/>
              </a:rPr>
              <a:t>“Former Interior Secretary Udall assured the Hopi people </a:t>
            </a:r>
          </a:p>
          <a:p>
            <a:r>
              <a:rPr lang="en-US" i="1" dirty="0">
                <a:latin typeface="Constantia" panose="02030602050306030303" pitchFamily="18" charset="0"/>
              </a:rPr>
              <a:t>that we will gain enormous wealth from the world’s largest </a:t>
            </a:r>
          </a:p>
          <a:p>
            <a:r>
              <a:rPr lang="en-US" i="1" dirty="0">
                <a:latin typeface="Constantia" panose="02030602050306030303" pitchFamily="18" charset="0"/>
              </a:rPr>
              <a:t>coal strip mining operations.  But today, over 50 years </a:t>
            </a:r>
          </a:p>
          <a:p>
            <a:r>
              <a:rPr lang="en-US" i="1" dirty="0">
                <a:latin typeface="Constantia" panose="02030602050306030303" pitchFamily="18" charset="0"/>
              </a:rPr>
              <a:t>later, Hopi people are living in poverty and suffer health</a:t>
            </a:r>
          </a:p>
          <a:p>
            <a:r>
              <a:rPr lang="en-US" i="1" dirty="0">
                <a:latin typeface="Constantia" panose="02030602050306030303" pitchFamily="18" charset="0"/>
              </a:rPr>
              <a:t>problems caused by the mining operations. Unemployment is </a:t>
            </a:r>
          </a:p>
          <a:p>
            <a:r>
              <a:rPr lang="en-US" i="1" dirty="0">
                <a:latin typeface="Constantia" panose="02030602050306030303" pitchFamily="18" charset="0"/>
              </a:rPr>
              <a:t>over 80%.  Families are living in crowded conditions, some</a:t>
            </a:r>
          </a:p>
          <a:p>
            <a:r>
              <a:rPr lang="en-US" i="1" dirty="0">
                <a:latin typeface="Constantia" panose="02030602050306030303" pitchFamily="18" charset="0"/>
              </a:rPr>
              <a:t>without electricity and running water. Our Hopi people have</a:t>
            </a:r>
          </a:p>
          <a:p>
            <a:r>
              <a:rPr lang="en-US" i="1" dirty="0">
                <a:latin typeface="Constantia" panose="02030602050306030303" pitchFamily="18" charset="0"/>
              </a:rPr>
              <a:t>been treated like a commodity. When coal became expensive</a:t>
            </a:r>
          </a:p>
          <a:p>
            <a:r>
              <a:rPr lang="en-US" i="1" dirty="0">
                <a:latin typeface="Constantia" panose="02030602050306030303" pitchFamily="18" charset="0"/>
              </a:rPr>
              <a:t>to generate electricity, Peabody dumped us after earning</a:t>
            </a:r>
          </a:p>
          <a:p>
            <a:r>
              <a:rPr lang="en-US" i="1" dirty="0">
                <a:latin typeface="Constantia" panose="02030602050306030303" pitchFamily="18" charset="0"/>
              </a:rPr>
              <a:t>enormous profits and leaving our sacred lands in a permanent wreck. It is our intent to make sure Peabody and OSM repair</a:t>
            </a:r>
          </a:p>
          <a:p>
            <a:r>
              <a:rPr lang="en-US" i="1" dirty="0">
                <a:latin typeface="Constantia" panose="02030602050306030303" pitchFamily="18" charset="0"/>
              </a:rPr>
              <a:t>the damage and rehabilitate the area.”  </a:t>
            </a:r>
          </a:p>
          <a:p>
            <a:endParaRPr lang="en-US" i="1" dirty="0">
              <a:latin typeface="Constantia" panose="02030602050306030303" pitchFamily="18" charset="0"/>
            </a:endParaRPr>
          </a:p>
          <a:p>
            <a:r>
              <a:rPr lang="en-US" dirty="0">
                <a:latin typeface="Constantia" panose="02030602050306030303" pitchFamily="18" charset="0"/>
              </a:rPr>
              <a:t>Masayesva, June 20, 2020</a:t>
            </a:r>
          </a:p>
        </p:txBody>
      </p:sp>
      <p:sp>
        <p:nvSpPr>
          <p:cNvPr id="4" name="TextBox 3">
            <a:extLst>
              <a:ext uri="{FF2B5EF4-FFF2-40B4-BE49-F238E27FC236}">
                <a16:creationId xmlns:a16="http://schemas.microsoft.com/office/drawing/2014/main" id="{B21CF293-87A0-4080-822C-983BF08EC719}"/>
              </a:ext>
            </a:extLst>
          </p:cNvPr>
          <p:cNvSpPr txBox="1"/>
          <p:nvPr/>
        </p:nvSpPr>
        <p:spPr>
          <a:xfrm>
            <a:off x="841970" y="5271990"/>
            <a:ext cx="2250103" cy="584775"/>
          </a:xfrm>
          <a:prstGeom prst="rect">
            <a:avLst/>
          </a:prstGeom>
          <a:noFill/>
        </p:spPr>
        <p:txBody>
          <a:bodyPr wrap="none" rtlCol="0">
            <a:spAutoFit/>
          </a:bodyPr>
          <a:lstStyle/>
          <a:p>
            <a:pPr algn="ctr"/>
            <a:r>
              <a:rPr lang="en-US" sz="1600" dirty="0">
                <a:latin typeface="Constantia" panose="02030602050306030303" pitchFamily="18" charset="0"/>
              </a:rPr>
              <a:t>Former Hopi Chairman</a:t>
            </a:r>
          </a:p>
          <a:p>
            <a:pPr algn="ctr"/>
            <a:r>
              <a:rPr lang="en-US" sz="1600" dirty="0">
                <a:latin typeface="Constantia" panose="02030602050306030303" pitchFamily="18" charset="0"/>
              </a:rPr>
              <a:t>Vernon Masayesva</a:t>
            </a:r>
          </a:p>
        </p:txBody>
      </p:sp>
      <p:sp>
        <p:nvSpPr>
          <p:cNvPr id="6" name="Slide Number Placeholder 5">
            <a:extLst>
              <a:ext uri="{FF2B5EF4-FFF2-40B4-BE49-F238E27FC236}">
                <a16:creationId xmlns:a16="http://schemas.microsoft.com/office/drawing/2014/main" id="{4D631F8F-1B1A-449D-9736-4EEF42BD3C07}"/>
              </a:ext>
            </a:extLst>
          </p:cNvPr>
          <p:cNvSpPr>
            <a:spLocks noGrp="1"/>
          </p:cNvSpPr>
          <p:nvPr>
            <p:ph type="sldNum" idx="12"/>
          </p:nvPr>
        </p:nvSpPr>
        <p:spPr/>
        <p:txBody>
          <a:bodyPr/>
          <a:lstStyle/>
          <a:p>
            <a:pPr algn="r"/>
            <a:fld id="{00000000-1234-1234-1234-123412341234}" type="slidenum">
              <a:rPr lang="en" smtClean="0"/>
              <a:pPr algn="r"/>
              <a:t>53</a:t>
            </a:fld>
            <a:endParaRPr lang="en"/>
          </a:p>
        </p:txBody>
      </p:sp>
    </p:spTree>
    <p:extLst>
      <p:ext uri="{BB962C8B-B14F-4D97-AF65-F5344CB8AC3E}">
        <p14:creationId xmlns:p14="http://schemas.microsoft.com/office/powerpoint/2010/main" val="272649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CC396-7499-430D-9F89-558E97257B35}"/>
              </a:ext>
            </a:extLst>
          </p:cNvPr>
          <p:cNvSpPr>
            <a:spLocks noGrp="1"/>
          </p:cNvSpPr>
          <p:nvPr>
            <p:ph type="sldNum" sz="quarter" idx="12"/>
          </p:nvPr>
        </p:nvSpPr>
        <p:spPr/>
        <p:txBody>
          <a:bodyPr/>
          <a:lstStyle/>
          <a:p>
            <a:pPr algn="r"/>
            <a:fld id="{2BB29F5A-34A0-FB4B-9589-77B23B5C5448}" type="slidenum">
              <a:rPr lang="en-US" smtClean="0"/>
              <a:pPr algn="r"/>
              <a:t>54</a:t>
            </a:fld>
            <a:endParaRPr lang="en-US" dirty="0"/>
          </a:p>
        </p:txBody>
      </p:sp>
      <p:sp>
        <p:nvSpPr>
          <p:cNvPr id="3" name="TextBox 2">
            <a:extLst>
              <a:ext uri="{FF2B5EF4-FFF2-40B4-BE49-F238E27FC236}">
                <a16:creationId xmlns:a16="http://schemas.microsoft.com/office/drawing/2014/main" id="{C8BE8EC4-E898-4DF2-B66A-8342A12374FC}"/>
              </a:ext>
            </a:extLst>
          </p:cNvPr>
          <p:cNvSpPr txBox="1"/>
          <p:nvPr/>
        </p:nvSpPr>
        <p:spPr>
          <a:xfrm>
            <a:off x="1392382" y="1531929"/>
            <a:ext cx="7273636" cy="4862870"/>
          </a:xfrm>
          <a:prstGeom prst="rect">
            <a:avLst/>
          </a:prstGeom>
          <a:noFill/>
          <a:ln>
            <a:solidFill>
              <a:schemeClr val="tx1"/>
            </a:solidFill>
          </a:ln>
        </p:spPr>
        <p:txBody>
          <a:bodyPr wrap="square" rtlCol="0">
            <a:spAutoFit/>
          </a:bodyPr>
          <a:lstStyle/>
          <a:p>
            <a:pPr algn="ctr"/>
            <a:r>
              <a:rPr lang="en-US" sz="2000" b="1" dirty="0">
                <a:latin typeface="Constantia" panose="02030602050306030303" pitchFamily="18" charset="0"/>
              </a:rPr>
              <a:t>Acknowledgements</a:t>
            </a:r>
          </a:p>
          <a:p>
            <a:pPr algn="ctr"/>
            <a:endParaRPr lang="en-US" sz="2000" b="1" dirty="0">
              <a:latin typeface="Constantia" panose="02030602050306030303" pitchFamily="18" charset="0"/>
            </a:endParaRPr>
          </a:p>
          <a:p>
            <a:r>
              <a:rPr lang="en-US" dirty="0">
                <a:latin typeface="Constantia" panose="02030602050306030303" pitchFamily="18" charset="0"/>
              </a:rPr>
              <a:t>This presentation was prepared by Benjamin Nuvamsa (KIVA Institute, LLC, and former Hopi Tribal Chairman), in full collaboration with:</a:t>
            </a:r>
          </a:p>
          <a:p>
            <a:pPr marL="457200" indent="-280988">
              <a:buFont typeface="Arial" panose="020B0604020202020204" pitchFamily="34" charset="0"/>
              <a:buChar char="•"/>
            </a:pPr>
            <a:r>
              <a:rPr lang="en-US" dirty="0">
                <a:latin typeface="Constantia" panose="02030602050306030303" pitchFamily="18" charset="0"/>
              </a:rPr>
              <a:t>Vernon Masayesva (Black Mesa Trust &amp; Former Hopi Tribal Chairman) </a:t>
            </a:r>
          </a:p>
          <a:p>
            <a:pPr marL="457200" indent="-228600">
              <a:buFont typeface="Arial" panose="020B0604020202020204" pitchFamily="34" charset="0"/>
              <a:buChar char="•"/>
            </a:pPr>
            <a:r>
              <a:rPr lang="en-US" dirty="0">
                <a:latin typeface="Constantia" panose="02030602050306030303" pitchFamily="18" charset="0"/>
              </a:rPr>
              <a:t>Eric Frankowski (Western Clean Energy) </a:t>
            </a:r>
          </a:p>
          <a:p>
            <a:pPr marL="457200" indent="-228600">
              <a:buFont typeface="Arial" panose="020B0604020202020204" pitchFamily="34" charset="0"/>
              <a:buChar char="•"/>
            </a:pPr>
            <a:r>
              <a:rPr lang="en-US" dirty="0">
                <a:latin typeface="Constantia" panose="02030602050306030303" pitchFamily="18" charset="0"/>
              </a:rPr>
              <a:t>Rachel Ellis (Northern Arizona University)</a:t>
            </a:r>
          </a:p>
          <a:p>
            <a:pPr marL="457200" indent="-228600">
              <a:buFont typeface="Arial" panose="020B0604020202020204" pitchFamily="34" charset="0"/>
              <a:buChar char="•"/>
            </a:pPr>
            <a:r>
              <a:rPr lang="en-US" dirty="0">
                <a:latin typeface="Constantia" panose="02030602050306030303" pitchFamily="18" charset="0"/>
              </a:rPr>
              <a:t>Nicole Horseherder (</a:t>
            </a:r>
            <a:r>
              <a:rPr lang="en-US" dirty="0" err="1">
                <a:latin typeface="Constantia" panose="02030602050306030303" pitchFamily="18" charset="0"/>
              </a:rPr>
              <a:t>Tó</a:t>
            </a:r>
            <a:r>
              <a:rPr lang="en-US" dirty="0">
                <a:latin typeface="Constantia" panose="02030602050306030303" pitchFamily="18" charset="0"/>
              </a:rPr>
              <a:t> </a:t>
            </a:r>
            <a:r>
              <a:rPr lang="en-US" dirty="0" err="1">
                <a:latin typeface="Constantia" panose="02030602050306030303" pitchFamily="18" charset="0"/>
              </a:rPr>
              <a:t>Nizhóní</a:t>
            </a:r>
            <a:r>
              <a:rPr lang="en-US" dirty="0">
                <a:latin typeface="Constantia" panose="02030602050306030303" pitchFamily="18" charset="0"/>
              </a:rPr>
              <a:t> </a:t>
            </a:r>
            <a:r>
              <a:rPr lang="en-US" dirty="0" err="1">
                <a:latin typeface="Constantia" panose="02030602050306030303" pitchFamily="18" charset="0"/>
              </a:rPr>
              <a:t>Ání</a:t>
            </a:r>
            <a:r>
              <a:rPr lang="en-US" dirty="0">
                <a:latin typeface="Constantia" panose="02030602050306030303" pitchFamily="18" charset="0"/>
              </a:rPr>
              <a:t>)</a:t>
            </a:r>
          </a:p>
          <a:p>
            <a:pPr marL="457200" indent="-228600">
              <a:buFont typeface="Arial" panose="020B0604020202020204" pitchFamily="34" charset="0"/>
              <a:buChar char="•"/>
            </a:pPr>
            <a:r>
              <a:rPr lang="en-US" dirty="0">
                <a:latin typeface="Constantia" panose="02030602050306030303" pitchFamily="18" charset="0"/>
              </a:rPr>
              <a:t>Roger Clark (Grand Canyon Trust)</a:t>
            </a:r>
          </a:p>
          <a:p>
            <a:pPr marL="457200" indent="-228600">
              <a:buFont typeface="Arial" panose="020B0604020202020204" pitchFamily="34" charset="0"/>
              <a:buChar char="•"/>
            </a:pPr>
            <a:r>
              <a:rPr lang="en-US" dirty="0">
                <a:latin typeface="Constantia" panose="02030602050306030303" pitchFamily="18" charset="0"/>
              </a:rPr>
              <a:t>Pamela Eaton (Green West Strategies)</a:t>
            </a:r>
          </a:p>
          <a:p>
            <a:pPr marL="457200" indent="-228600">
              <a:buFont typeface="Arial" panose="020B0604020202020204" pitchFamily="34" charset="0"/>
              <a:buChar char="•"/>
            </a:pPr>
            <a:r>
              <a:rPr lang="en-US" dirty="0">
                <a:latin typeface="Constantia" panose="02030602050306030303" pitchFamily="18" charset="0"/>
              </a:rPr>
              <a:t>Daniel Higgins (Arizona State University/University of Arizona)</a:t>
            </a:r>
          </a:p>
          <a:p>
            <a:pPr marL="457200" indent="-228600">
              <a:buFont typeface="Arial" panose="020B0604020202020204" pitchFamily="34" charset="0"/>
              <a:buChar char="•"/>
            </a:pPr>
            <a:r>
              <a:rPr lang="en-US" dirty="0">
                <a:latin typeface="Constantia" panose="02030602050306030303" pitchFamily="18" charset="0"/>
              </a:rPr>
              <a:t>Brad Bartlett (Brad Bartlett Law) </a:t>
            </a:r>
          </a:p>
          <a:p>
            <a:pPr marL="457200" indent="-228600">
              <a:buFont typeface="Arial" panose="020B0604020202020204" pitchFamily="34" charset="0"/>
              <a:buChar char="•"/>
            </a:pPr>
            <a:r>
              <a:rPr lang="en-US" dirty="0">
                <a:latin typeface="Constantia" panose="02030602050306030303" pitchFamily="18" charset="0"/>
              </a:rPr>
              <a:t>Mark S. Squillace (University of Colorado Law)</a:t>
            </a:r>
          </a:p>
          <a:p>
            <a:endParaRPr lang="en-US" dirty="0">
              <a:latin typeface="Constantia" panose="02030602050306030303" pitchFamily="18" charset="0"/>
            </a:endParaRPr>
          </a:p>
          <a:p>
            <a:r>
              <a:rPr lang="en-US" dirty="0">
                <a:latin typeface="Constantia" panose="02030602050306030303" pitchFamily="18" charset="0"/>
              </a:rPr>
              <a:t>Any questions regarding this presentation may be directed to Benjamin Nuvamsa at </a:t>
            </a:r>
            <a:r>
              <a:rPr lang="en-US" dirty="0">
                <a:solidFill>
                  <a:srgbClr val="CC0000"/>
                </a:solidFill>
                <a:latin typeface="Constantia" panose="02030602050306030303" pitchFamily="18" charset="0"/>
                <a:hlinkClick r:id="rId2">
                  <a:extLst>
                    <a:ext uri="{A12FA001-AC4F-418D-AE19-62706E023703}">
                      <ahyp:hlinkClr xmlns:ahyp="http://schemas.microsoft.com/office/drawing/2018/hyperlinkcolor" val="tx"/>
                    </a:ext>
                  </a:extLst>
                </a:hlinkClick>
              </a:rPr>
              <a:t>ben@kivainstitute.com</a:t>
            </a:r>
            <a:r>
              <a:rPr lang="en-US" dirty="0">
                <a:solidFill>
                  <a:srgbClr val="CC0000"/>
                </a:solidFill>
                <a:latin typeface="Constantia" panose="02030602050306030303" pitchFamily="18" charset="0"/>
              </a:rPr>
              <a:t>. </a:t>
            </a:r>
          </a:p>
        </p:txBody>
      </p:sp>
    </p:spTree>
    <p:extLst>
      <p:ext uri="{BB962C8B-B14F-4D97-AF65-F5344CB8AC3E}">
        <p14:creationId xmlns:p14="http://schemas.microsoft.com/office/powerpoint/2010/main" val="131891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9274" cy="7772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1981" y="-67292"/>
            <a:ext cx="10325578" cy="7846970"/>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5" name="Content Placeholder 4" descr="See the source image">
            <a:extLst>
              <a:ext uri="{FF2B5EF4-FFF2-40B4-BE49-F238E27FC236}">
                <a16:creationId xmlns:a16="http://schemas.microsoft.com/office/drawing/2014/main" id="{9547838F-9A7C-45E9-8492-D63AD59637F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9641" b="11298"/>
          <a:stretch/>
        </p:blipFill>
        <p:spPr bwMode="auto">
          <a:xfrm>
            <a:off x="20" y="3254"/>
            <a:ext cx="10058380" cy="5208748"/>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p:spPr>
      </p:pic>
      <p:sp>
        <p:nvSpPr>
          <p:cNvPr id="4" name="Slide Number Placeholder 3">
            <a:extLst>
              <a:ext uri="{FF2B5EF4-FFF2-40B4-BE49-F238E27FC236}">
                <a16:creationId xmlns:a16="http://schemas.microsoft.com/office/drawing/2014/main" id="{567F8C5B-1E1D-48E1-96A4-4F5766C97530}"/>
              </a:ext>
            </a:extLst>
          </p:cNvPr>
          <p:cNvSpPr>
            <a:spLocks noGrp="1"/>
          </p:cNvSpPr>
          <p:nvPr>
            <p:ph type="sldNum" sz="quarter" idx="12"/>
          </p:nvPr>
        </p:nvSpPr>
        <p:spPr>
          <a:xfrm>
            <a:off x="8637651" y="362712"/>
            <a:ext cx="754380" cy="362712"/>
          </a:xfrm>
        </p:spPr>
        <p:txBody>
          <a:bodyPr vert="horz" lIns="91440" tIns="45720" rIns="91440" bIns="45720" rtlCol="0" anchor="ctr">
            <a:normAutofit/>
          </a:bodyPr>
          <a:lstStyle/>
          <a:p>
            <a:pPr algn="r" defTabSz="914400">
              <a:spcAft>
                <a:spcPts val="600"/>
              </a:spcAft>
              <a:defRPr/>
            </a:pPr>
            <a:fld id="{2BB29F5A-34A0-FB4B-9589-77B23B5C5448}" type="slidenum">
              <a:rPr lang="en-US" sz="1200">
                <a:solidFill>
                  <a:srgbClr val="FFFFFE"/>
                </a:solidFill>
                <a:latin typeface="Calibri" panose="020F0502020204030204"/>
              </a:rPr>
              <a:pPr algn="r" defTabSz="914400">
                <a:spcAft>
                  <a:spcPts val="600"/>
                </a:spcAft>
                <a:defRPr/>
              </a:pPr>
              <a:t>6</a:t>
            </a:fld>
            <a:endParaRPr lang="en-US" sz="1200">
              <a:solidFill>
                <a:srgbClr val="FFFFFE"/>
              </a:solidFill>
              <a:latin typeface="Calibri" panose="020F0502020204030204"/>
            </a:endParaRPr>
          </a:p>
        </p:txBody>
      </p:sp>
      <p:sp>
        <p:nvSpPr>
          <p:cNvPr id="6" name="TextBox 5">
            <a:extLst>
              <a:ext uri="{FF2B5EF4-FFF2-40B4-BE49-F238E27FC236}">
                <a16:creationId xmlns:a16="http://schemas.microsoft.com/office/drawing/2014/main" id="{048E4ED2-49E5-4304-9324-6C8C7E086D5E}"/>
              </a:ext>
            </a:extLst>
          </p:cNvPr>
          <p:cNvSpPr txBox="1"/>
          <p:nvPr/>
        </p:nvSpPr>
        <p:spPr>
          <a:xfrm>
            <a:off x="1215946" y="5057202"/>
            <a:ext cx="7753108" cy="2006340"/>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600" b="1" dirty="0"/>
              <a:t>Brief History of Mining on Black Mesa</a:t>
            </a:r>
          </a:p>
        </p:txBody>
      </p:sp>
    </p:spTree>
    <p:extLst>
      <p:ext uri="{BB962C8B-B14F-4D97-AF65-F5344CB8AC3E}">
        <p14:creationId xmlns:p14="http://schemas.microsoft.com/office/powerpoint/2010/main" val="1466334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Brief History of Mining on Black Mesa</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13348" y="1440617"/>
            <a:ext cx="8853537" cy="5622042"/>
          </a:xfrm>
        </p:spPr>
        <p:txBody>
          <a:bodyPr/>
          <a:lstStyle/>
          <a:p>
            <a:pPr>
              <a:buSzPct val="100000"/>
            </a:pPr>
            <a:r>
              <a:rPr lang="en-US" sz="2400" dirty="0"/>
              <a:t>Coal mining on Black Mesa began in the mid-1960s after questionable constitutional authority of the tribal council to negotiate leases; and after fraudulent representation by attorney John Boyden</a:t>
            </a:r>
          </a:p>
          <a:p>
            <a:pPr>
              <a:buSzPct val="100000"/>
            </a:pPr>
            <a:r>
              <a:rPr lang="en-US" sz="2400" dirty="0"/>
              <a:t>Black Mesa Mine Complex is located on about 64,858 acres of land leased within the boundaries of the Hopi Tribe and Navajo Nation</a:t>
            </a:r>
          </a:p>
          <a:p>
            <a:pPr lvl="1">
              <a:buSzPct val="100000"/>
            </a:pPr>
            <a:r>
              <a:rPr lang="en-US" sz="2000" dirty="0"/>
              <a:t>25,000 acres on exclusive Navajo land</a:t>
            </a:r>
          </a:p>
          <a:p>
            <a:pPr lvl="1">
              <a:buSzPct val="100000"/>
            </a:pPr>
            <a:r>
              <a:rPr lang="en-US" sz="2000" dirty="0"/>
              <a:t>40,000 acres owned jointly by the Hopi Tribe and Navajo Nation</a:t>
            </a:r>
          </a:p>
          <a:p>
            <a:pPr marL="228600" lvl="1" indent="-228600">
              <a:buSzPct val="100000"/>
            </a:pPr>
            <a:r>
              <a:rPr lang="en-US" sz="2400" dirty="0"/>
              <a:t>Black Mesa Mine was the sole supplier of coal to the Mohave Generating Station; and closed in December 2005</a:t>
            </a:r>
          </a:p>
          <a:p>
            <a:pPr marL="228600" lvl="1" indent="-228600">
              <a:buSzPct val="100000"/>
            </a:pPr>
            <a:r>
              <a:rPr lang="en-US" sz="2400" dirty="0"/>
              <a:t>Peabody requested a Life of Mine Permit in 2004; and OSM published a EIS in 2008 but was successfully challenged by Hopi and Navajo citizens resulting in the federal Department of Hearings and Appeals rescission of the Life-of-Mine permit.  The Environmental Impact Statement (EIS) was never completed</a:t>
            </a:r>
          </a:p>
          <a:p>
            <a:endParaRPr lang="en-US" sz="2400" dirty="0"/>
          </a:p>
          <a:p>
            <a:endParaRPr lang="en-US" sz="2400" dirty="0"/>
          </a:p>
        </p:txBody>
      </p:sp>
      <p:sp>
        <p:nvSpPr>
          <p:cNvPr id="4" name="Slide Number Placeholder 3">
            <a:extLst>
              <a:ext uri="{FF2B5EF4-FFF2-40B4-BE49-F238E27FC236}">
                <a16:creationId xmlns:a16="http://schemas.microsoft.com/office/drawing/2014/main" id="{F0B8E2EF-D500-41C7-9315-13812AE0B3B6}"/>
              </a:ext>
            </a:extLst>
          </p:cNvPr>
          <p:cNvSpPr>
            <a:spLocks noGrp="1"/>
          </p:cNvSpPr>
          <p:nvPr>
            <p:ph type="sldNum" sz="quarter" idx="12"/>
          </p:nvPr>
        </p:nvSpPr>
        <p:spPr/>
        <p:txBody>
          <a:bodyPr/>
          <a:lstStyle/>
          <a:p>
            <a:pPr algn="r"/>
            <a:fld id="{2BB29F5A-34A0-FB4B-9589-77B23B5C5448}" type="slidenum">
              <a:rPr lang="en-US" smtClean="0"/>
              <a:pPr algn="r"/>
              <a:t>7</a:t>
            </a:fld>
            <a:endParaRPr lang="en-US" dirty="0"/>
          </a:p>
        </p:txBody>
      </p:sp>
    </p:spTree>
    <p:extLst>
      <p:ext uri="{BB962C8B-B14F-4D97-AF65-F5344CB8AC3E}">
        <p14:creationId xmlns:p14="http://schemas.microsoft.com/office/powerpoint/2010/main" val="356843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Brief History of Mining on Black Mesa</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13348" y="1589101"/>
            <a:ext cx="8853537" cy="5622042"/>
          </a:xfrm>
        </p:spPr>
        <p:txBody>
          <a:bodyPr/>
          <a:lstStyle/>
          <a:p>
            <a:r>
              <a:rPr lang="en-US" sz="2400" dirty="0"/>
              <a:t>Original lease provided for payment of $1.00 for 40,000 acres for ten (10) years; and $1.67 per acre foot per year for mine operations and slurry purposes from depths greater than 1,000 feet (N-Aquifer)</a:t>
            </a:r>
          </a:p>
          <a:p>
            <a:r>
              <a:rPr lang="en-US" sz="2400" dirty="0"/>
              <a:t>Leases provided for renegotiation every ten (10) years, but the last Lease Reopener was in 1988</a:t>
            </a:r>
          </a:p>
          <a:p>
            <a:r>
              <a:rPr lang="en-US" sz="2400" dirty="0"/>
              <a:t>Peabody had exclusive right to prospect, mine, strip lands, develop water wells for coal and kindred products including other minerals except oil and gas</a:t>
            </a:r>
          </a:p>
          <a:p>
            <a:endParaRPr lang="en-US" sz="2400" dirty="0"/>
          </a:p>
        </p:txBody>
      </p:sp>
      <p:sp>
        <p:nvSpPr>
          <p:cNvPr id="4" name="Slide Number Placeholder 3">
            <a:extLst>
              <a:ext uri="{FF2B5EF4-FFF2-40B4-BE49-F238E27FC236}">
                <a16:creationId xmlns:a16="http://schemas.microsoft.com/office/drawing/2014/main" id="{F0B8E2EF-D500-41C7-9315-13812AE0B3B6}"/>
              </a:ext>
            </a:extLst>
          </p:cNvPr>
          <p:cNvSpPr>
            <a:spLocks noGrp="1"/>
          </p:cNvSpPr>
          <p:nvPr>
            <p:ph type="sldNum" sz="quarter" idx="12"/>
          </p:nvPr>
        </p:nvSpPr>
        <p:spPr/>
        <p:txBody>
          <a:bodyPr/>
          <a:lstStyle/>
          <a:p>
            <a:pPr algn="r"/>
            <a:fld id="{2BB29F5A-34A0-FB4B-9589-77B23B5C5448}" type="slidenum">
              <a:rPr lang="en-US" smtClean="0"/>
              <a:pPr algn="r"/>
              <a:t>8</a:t>
            </a:fld>
            <a:endParaRPr lang="en-US" dirty="0"/>
          </a:p>
        </p:txBody>
      </p:sp>
    </p:spTree>
    <p:extLst>
      <p:ext uri="{BB962C8B-B14F-4D97-AF65-F5344CB8AC3E}">
        <p14:creationId xmlns:p14="http://schemas.microsoft.com/office/powerpoint/2010/main" val="12886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A11D-1404-4922-9981-9370ECB1E7AB}"/>
              </a:ext>
            </a:extLst>
          </p:cNvPr>
          <p:cNvSpPr>
            <a:spLocks noGrp="1"/>
          </p:cNvSpPr>
          <p:nvPr>
            <p:ph type="title"/>
          </p:nvPr>
        </p:nvSpPr>
        <p:spPr>
          <a:xfrm>
            <a:off x="0" y="20690"/>
            <a:ext cx="10058400" cy="1278722"/>
          </a:xfrm>
          <a:solidFill>
            <a:srgbClr val="CC0000"/>
          </a:solidFill>
        </p:spPr>
        <p:txBody>
          <a:bodyPr/>
          <a:lstStyle/>
          <a:p>
            <a:pPr algn="r"/>
            <a:br>
              <a:rPr lang="en-US" sz="3600" dirty="0">
                <a:solidFill>
                  <a:schemeClr val="bg1"/>
                </a:solidFill>
              </a:rPr>
            </a:br>
            <a:r>
              <a:rPr lang="en-US" sz="3600" b="1" dirty="0">
                <a:solidFill>
                  <a:schemeClr val="bg1"/>
                </a:solidFill>
              </a:rPr>
              <a:t>Brief History of Mining on Black Mesa</a:t>
            </a:r>
            <a:br>
              <a:rPr lang="en-US" sz="5400" b="1" dirty="0">
                <a:solidFill>
                  <a:schemeClr val="bg1"/>
                </a:solidFill>
              </a:rPr>
            </a:br>
            <a:endParaRPr lang="en-US" b="1" dirty="0">
              <a:solidFill>
                <a:srgbClr val="CC0000"/>
              </a:solidFill>
            </a:endParaRPr>
          </a:p>
        </p:txBody>
      </p:sp>
      <p:sp>
        <p:nvSpPr>
          <p:cNvPr id="3" name="Content Placeholder 2">
            <a:extLst>
              <a:ext uri="{FF2B5EF4-FFF2-40B4-BE49-F238E27FC236}">
                <a16:creationId xmlns:a16="http://schemas.microsoft.com/office/drawing/2014/main" id="{411BD85A-47E6-4AC4-B714-09C8DF620747}"/>
              </a:ext>
            </a:extLst>
          </p:cNvPr>
          <p:cNvSpPr>
            <a:spLocks noGrp="1"/>
          </p:cNvSpPr>
          <p:nvPr>
            <p:ph idx="1"/>
          </p:nvPr>
        </p:nvSpPr>
        <p:spPr>
          <a:xfrm>
            <a:off x="513348" y="1589101"/>
            <a:ext cx="8853537" cy="5622042"/>
          </a:xfrm>
        </p:spPr>
        <p:txBody>
          <a:bodyPr/>
          <a:lstStyle/>
          <a:p>
            <a:r>
              <a:rPr lang="en-US" sz="2400" dirty="0"/>
              <a:t>Peabody mined about 4 million tons annually for the Mohave Generating Station before it closed in 2005</a:t>
            </a:r>
          </a:p>
          <a:p>
            <a:r>
              <a:rPr lang="en-US" sz="2400" dirty="0"/>
              <a:t>Peabody mined about 8 million tons of coal annually for the Navajo Generating Station before it closed in 2019</a:t>
            </a:r>
          </a:p>
          <a:p>
            <a:r>
              <a:rPr lang="en-US" sz="2400" dirty="0"/>
              <a:t>Consumed around 3.0 million gallons of pristine groundwater EACH DAY from the N-Aquifer for coal “slurry” transport to the Mohave plant, 275 miles away; and for mining operations</a:t>
            </a:r>
          </a:p>
          <a:p>
            <a:r>
              <a:rPr lang="en-US" sz="2400" dirty="0"/>
              <a:t>Hopi Tribal Council (and Navajo Nation), in 2005, successfully stopped the slurry operations due to excessive pumping of the Navajo Aquifer</a:t>
            </a:r>
          </a:p>
          <a:p>
            <a:endParaRPr lang="en-US" sz="2400" dirty="0"/>
          </a:p>
          <a:p>
            <a:endParaRPr lang="en-US" sz="2400" dirty="0"/>
          </a:p>
        </p:txBody>
      </p:sp>
      <p:sp>
        <p:nvSpPr>
          <p:cNvPr id="4" name="Slide Number Placeholder 3">
            <a:extLst>
              <a:ext uri="{FF2B5EF4-FFF2-40B4-BE49-F238E27FC236}">
                <a16:creationId xmlns:a16="http://schemas.microsoft.com/office/drawing/2014/main" id="{F0B8E2EF-D500-41C7-9315-13812AE0B3B6}"/>
              </a:ext>
            </a:extLst>
          </p:cNvPr>
          <p:cNvSpPr>
            <a:spLocks noGrp="1"/>
          </p:cNvSpPr>
          <p:nvPr>
            <p:ph type="sldNum" sz="quarter" idx="12"/>
          </p:nvPr>
        </p:nvSpPr>
        <p:spPr/>
        <p:txBody>
          <a:bodyPr/>
          <a:lstStyle/>
          <a:p>
            <a:pPr algn="r"/>
            <a:fld id="{2BB29F5A-34A0-FB4B-9589-77B23B5C5448}" type="slidenum">
              <a:rPr lang="en-US" smtClean="0"/>
              <a:pPr algn="r"/>
              <a:t>9</a:t>
            </a:fld>
            <a:endParaRPr lang="en-US" dirty="0"/>
          </a:p>
        </p:txBody>
      </p:sp>
    </p:spTree>
    <p:extLst>
      <p:ext uri="{BB962C8B-B14F-4D97-AF65-F5344CB8AC3E}">
        <p14:creationId xmlns:p14="http://schemas.microsoft.com/office/powerpoint/2010/main" val="415106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1321</TotalTime>
  <Words>4278</Words>
  <Application>Microsoft Office PowerPoint</Application>
  <PresentationFormat>Custom</PresentationFormat>
  <Paragraphs>398</Paragraphs>
  <Slides>54</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Constantia</vt:lpstr>
      <vt:lpstr>Office Theme</vt:lpstr>
      <vt:lpstr>Reclaiming Black Mesa Mine &amp; Kayenta Mine “Ensuring Full Reclamation &amp; Groundwater Restoration” Presentation to Hopi Tribal Council</vt:lpstr>
      <vt:lpstr> Purpose of the Briefing on Mine Reclamation</vt:lpstr>
      <vt:lpstr> Purpose of the Briefing on Mine Reclamation</vt:lpstr>
      <vt:lpstr> Purpose of the Briefing on Mine Reclamation</vt:lpstr>
      <vt:lpstr> Purpose of the Briefing on Mine Reclamation</vt:lpstr>
      <vt:lpstr>PowerPoint Presentation</vt:lpstr>
      <vt:lpstr> Brief History of Mining on Black Mesa </vt:lpstr>
      <vt:lpstr> Brief History of Mining on Black Mesa </vt:lpstr>
      <vt:lpstr> Brief History of Mining on Black Mesa </vt:lpstr>
      <vt:lpstr> Brief History of Mining on Black Mesa </vt:lpstr>
      <vt:lpstr>PowerPoint Presentation</vt:lpstr>
      <vt:lpstr> Damage to Lands, Aquifer, Streams, Cultural Properties</vt:lpstr>
      <vt:lpstr> Requests to OSM Director Berry </vt:lpstr>
      <vt:lpstr> Requests to OSM Director Berry </vt:lpstr>
      <vt:lpstr> Requests to OSM Director Berry</vt:lpstr>
      <vt:lpstr> Requests to OSM Director Berry </vt:lpstr>
      <vt:lpstr>PowerPoint Presentation</vt:lpstr>
      <vt:lpstr> Requests to OSM Director Berry </vt:lpstr>
      <vt:lpstr> 2015 BIA Navajo Region Letter to Peabody Coal </vt:lpstr>
      <vt:lpstr> Requests to OSM Director Berry </vt:lpstr>
      <vt:lpstr> 2015 BIA Letter to Peabody </vt:lpstr>
      <vt:lpstr> Surface Mining Control &amp; Reclamation Act: An Overview </vt:lpstr>
      <vt:lpstr> Surface Mining Control &amp; Reclamation Act: Overview </vt:lpstr>
      <vt:lpstr>PowerPoint Presentation</vt:lpstr>
      <vt:lpstr> Black Mesa-Kayenta Mine Complex </vt:lpstr>
      <vt:lpstr> Black Mesa Mine Complex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Deteriorating Financial Condition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Moses</dc:creator>
  <cp:lastModifiedBy>Rachel Scott</cp:lastModifiedBy>
  <cp:revision>89</cp:revision>
  <cp:lastPrinted>2020-11-16T05:17:12Z</cp:lastPrinted>
  <dcterms:created xsi:type="dcterms:W3CDTF">2020-02-10T23:45:49Z</dcterms:created>
  <dcterms:modified xsi:type="dcterms:W3CDTF">2021-02-04T17:05:18Z</dcterms:modified>
</cp:coreProperties>
</file>